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png"/>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webextensions/webextension2.xml" ContentType="application/vnd.ms-office.webextens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webextensions/webextension3.xml" ContentType="application/vnd.ms-office.webextension+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webextensions/webextension4.xml" ContentType="application/vnd.ms-office.webextension+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webextensions/webextension5.xml" ContentType="application/vnd.ms-office.webextension+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webextensions/webextension6.xml" ContentType="application/vnd.ms-office.webextension+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9"/>
  </p:notesMasterIdLst>
  <p:sldIdLst>
    <p:sldId id="3376" r:id="rId2"/>
    <p:sldId id="256" r:id="rId3"/>
    <p:sldId id="3287" r:id="rId4"/>
    <p:sldId id="2713" r:id="rId5"/>
    <p:sldId id="3278" r:id="rId6"/>
    <p:sldId id="3354" r:id="rId7"/>
    <p:sldId id="3358" r:id="rId8"/>
    <p:sldId id="3359" r:id="rId9"/>
    <p:sldId id="3356" r:id="rId10"/>
    <p:sldId id="3362" r:id="rId11"/>
    <p:sldId id="3361" r:id="rId12"/>
    <p:sldId id="3285" r:id="rId13"/>
    <p:sldId id="2715" r:id="rId14"/>
    <p:sldId id="2718" r:id="rId15"/>
    <p:sldId id="2719" r:id="rId16"/>
    <p:sldId id="2721" r:id="rId17"/>
    <p:sldId id="2722" r:id="rId18"/>
    <p:sldId id="2720" r:id="rId19"/>
    <p:sldId id="2630" r:id="rId20"/>
    <p:sldId id="3284" r:id="rId21"/>
    <p:sldId id="1883" r:id="rId22"/>
    <p:sldId id="2714" r:id="rId23"/>
    <p:sldId id="2723" r:id="rId24"/>
    <p:sldId id="2701" r:id="rId25"/>
    <p:sldId id="2724" r:id="rId26"/>
    <p:sldId id="2725" r:id="rId27"/>
    <p:sldId id="2726" r:id="rId28"/>
    <p:sldId id="3350" r:id="rId29"/>
    <p:sldId id="3286" r:id="rId30"/>
    <p:sldId id="3374" r:id="rId31"/>
    <p:sldId id="2728" r:id="rId32"/>
    <p:sldId id="2730" r:id="rId33"/>
    <p:sldId id="2729" r:id="rId34"/>
    <p:sldId id="3353" r:id="rId35"/>
    <p:sldId id="2752" r:id="rId36"/>
    <p:sldId id="2753" r:id="rId37"/>
    <p:sldId id="3279" r:id="rId38"/>
    <p:sldId id="3280" r:id="rId39"/>
    <p:sldId id="2756" r:id="rId40"/>
    <p:sldId id="1904" r:id="rId41"/>
    <p:sldId id="2751" r:id="rId42"/>
    <p:sldId id="2758" r:id="rId43"/>
    <p:sldId id="2754" r:id="rId44"/>
    <p:sldId id="2755" r:id="rId45"/>
    <p:sldId id="2761" r:id="rId46"/>
    <p:sldId id="3375" r:id="rId47"/>
    <p:sldId id="2771" r:id="rId48"/>
    <p:sldId id="2772" r:id="rId49"/>
    <p:sldId id="2773" r:id="rId50"/>
    <p:sldId id="2750" r:id="rId51"/>
    <p:sldId id="2775" r:id="rId52"/>
    <p:sldId id="2776" r:id="rId53"/>
    <p:sldId id="2769" r:id="rId54"/>
    <p:sldId id="2774" r:id="rId55"/>
    <p:sldId id="2770" r:id="rId56"/>
    <p:sldId id="2777" r:id="rId57"/>
    <p:sldId id="2778" r:id="rId58"/>
    <p:sldId id="2780" r:id="rId59"/>
    <p:sldId id="2781" r:id="rId60"/>
    <p:sldId id="2782" r:id="rId61"/>
    <p:sldId id="2783" r:id="rId62"/>
    <p:sldId id="2784" r:id="rId63"/>
    <p:sldId id="2786" r:id="rId64"/>
    <p:sldId id="3288" r:id="rId65"/>
    <p:sldId id="3261" r:id="rId66"/>
    <p:sldId id="3262" r:id="rId67"/>
    <p:sldId id="3263" r:id="rId68"/>
    <p:sldId id="3265" r:id="rId69"/>
    <p:sldId id="3264" r:id="rId70"/>
    <p:sldId id="2790" r:id="rId71"/>
    <p:sldId id="2791" r:id="rId72"/>
    <p:sldId id="2943" r:id="rId73"/>
    <p:sldId id="3367" r:id="rId74"/>
    <p:sldId id="3371" r:id="rId75"/>
    <p:sldId id="3368" r:id="rId76"/>
    <p:sldId id="3364" r:id="rId77"/>
    <p:sldId id="3365" r:id="rId78"/>
    <p:sldId id="3366" r:id="rId79"/>
    <p:sldId id="3369" r:id="rId80"/>
    <p:sldId id="3370" r:id="rId81"/>
    <p:sldId id="2468" r:id="rId82"/>
    <p:sldId id="2799" r:id="rId83"/>
    <p:sldId id="3269" r:id="rId84"/>
    <p:sldId id="3274" r:id="rId85"/>
    <p:sldId id="3373" r:id="rId86"/>
    <p:sldId id="2813" r:id="rId87"/>
    <p:sldId id="2814" r:id="rId88"/>
    <p:sldId id="3290" r:id="rId89"/>
    <p:sldId id="3291" r:id="rId90"/>
    <p:sldId id="3292" r:id="rId91"/>
    <p:sldId id="3293" r:id="rId92"/>
    <p:sldId id="3294" r:id="rId93"/>
    <p:sldId id="3295" r:id="rId94"/>
    <p:sldId id="3296" r:id="rId95"/>
    <p:sldId id="3297" r:id="rId96"/>
    <p:sldId id="3298" r:id="rId97"/>
    <p:sldId id="3299" r:id="rId98"/>
    <p:sldId id="3300" r:id="rId99"/>
    <p:sldId id="3301" r:id="rId100"/>
    <p:sldId id="3302" r:id="rId101"/>
    <p:sldId id="3303" r:id="rId102"/>
    <p:sldId id="3304" r:id="rId103"/>
    <p:sldId id="3305" r:id="rId104"/>
    <p:sldId id="3306" r:id="rId105"/>
    <p:sldId id="3307" r:id="rId106"/>
    <p:sldId id="3308" r:id="rId107"/>
    <p:sldId id="3309" r:id="rId108"/>
    <p:sldId id="3310" r:id="rId109"/>
    <p:sldId id="3311" r:id="rId110"/>
    <p:sldId id="3312" r:id="rId111"/>
    <p:sldId id="2743" r:id="rId112"/>
    <p:sldId id="2895" r:id="rId113"/>
    <p:sldId id="3327" r:id="rId114"/>
    <p:sldId id="3328" r:id="rId115"/>
    <p:sldId id="3329" r:id="rId116"/>
    <p:sldId id="3316" r:id="rId117"/>
    <p:sldId id="3317" r:id="rId118"/>
    <p:sldId id="3331" r:id="rId119"/>
    <p:sldId id="3332" r:id="rId120"/>
    <p:sldId id="3330" r:id="rId121"/>
    <p:sldId id="3273" r:id="rId122"/>
    <p:sldId id="3333" r:id="rId123"/>
    <p:sldId id="3334" r:id="rId124"/>
    <p:sldId id="3345" r:id="rId125"/>
    <p:sldId id="3346" r:id="rId126"/>
    <p:sldId id="3319" r:id="rId127"/>
    <p:sldId id="3347" r:id="rId128"/>
    <p:sldId id="3348" r:id="rId129"/>
    <p:sldId id="3349" r:id="rId130"/>
    <p:sldId id="3372" r:id="rId131"/>
    <p:sldId id="2810" r:id="rId132"/>
    <p:sldId id="2861" r:id="rId133"/>
    <p:sldId id="2862" r:id="rId134"/>
    <p:sldId id="2860" r:id="rId135"/>
    <p:sldId id="2863" r:id="rId136"/>
    <p:sldId id="2808" r:id="rId137"/>
    <p:sldId id="2811"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50F3"/>
    <a:srgbClr val="FFFF00"/>
    <a:srgbClr val="A6A6A6"/>
    <a:srgbClr val="FF40FF"/>
    <a:srgbClr val="FF9300"/>
    <a:srgbClr val="F14E5C"/>
    <a:srgbClr val="9A45D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7500"/>
  </p:normalViewPr>
  <p:slideViewPr>
    <p:cSldViewPr snapToGrid="0">
      <p:cViewPr varScale="1">
        <p:scale>
          <a:sx n="72" d="100"/>
          <a:sy n="72" d="100"/>
        </p:scale>
        <p:origin x="1656" y="20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3720486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5BACB-6331-87DC-EFC9-A28FAD9B2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FA758-5C99-4757-2DC6-4D80A7884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89C1-5654-287C-02DC-8A8C944618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850309-1E1D-4E7F-EE1B-81785A9994CB}"/>
              </a:ext>
            </a:extLst>
          </p:cNvPr>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33546863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103</a:t>
            </a:fld>
            <a:endParaRPr lang="en-US"/>
          </a:p>
        </p:txBody>
      </p:sp>
    </p:spTree>
    <p:extLst>
      <p:ext uri="{BB962C8B-B14F-4D97-AF65-F5344CB8AC3E}">
        <p14:creationId xmlns:p14="http://schemas.microsoft.com/office/powerpoint/2010/main" val="6765893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104</a:t>
            </a:fld>
            <a:endParaRPr lang="en-US"/>
          </a:p>
        </p:txBody>
      </p:sp>
    </p:spTree>
    <p:extLst>
      <p:ext uri="{BB962C8B-B14F-4D97-AF65-F5344CB8AC3E}">
        <p14:creationId xmlns:p14="http://schemas.microsoft.com/office/powerpoint/2010/main" val="15241332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105</a:t>
            </a:fld>
            <a:endParaRPr lang="en-US"/>
          </a:p>
        </p:txBody>
      </p:sp>
    </p:spTree>
    <p:extLst>
      <p:ext uri="{BB962C8B-B14F-4D97-AF65-F5344CB8AC3E}">
        <p14:creationId xmlns:p14="http://schemas.microsoft.com/office/powerpoint/2010/main" val="36373676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106</a:t>
            </a:fld>
            <a:endParaRPr lang="en-US"/>
          </a:p>
        </p:txBody>
      </p:sp>
    </p:spTree>
    <p:extLst>
      <p:ext uri="{BB962C8B-B14F-4D97-AF65-F5344CB8AC3E}">
        <p14:creationId xmlns:p14="http://schemas.microsoft.com/office/powerpoint/2010/main" val="5716759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107</a:t>
            </a:fld>
            <a:endParaRPr lang="en-US"/>
          </a:p>
        </p:txBody>
      </p:sp>
    </p:spTree>
    <p:extLst>
      <p:ext uri="{BB962C8B-B14F-4D97-AF65-F5344CB8AC3E}">
        <p14:creationId xmlns:p14="http://schemas.microsoft.com/office/powerpoint/2010/main" val="24838000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108</a:t>
            </a:fld>
            <a:endParaRPr lang="en-US"/>
          </a:p>
        </p:txBody>
      </p:sp>
    </p:spTree>
    <p:extLst>
      <p:ext uri="{BB962C8B-B14F-4D97-AF65-F5344CB8AC3E}">
        <p14:creationId xmlns:p14="http://schemas.microsoft.com/office/powerpoint/2010/main" val="23107290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109</a:t>
            </a:fld>
            <a:endParaRPr lang="en-US"/>
          </a:p>
        </p:txBody>
      </p:sp>
    </p:spTree>
    <p:extLst>
      <p:ext uri="{BB962C8B-B14F-4D97-AF65-F5344CB8AC3E}">
        <p14:creationId xmlns:p14="http://schemas.microsoft.com/office/powerpoint/2010/main" val="179430631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110</a:t>
            </a:fld>
            <a:endParaRPr lang="en-US"/>
          </a:p>
        </p:txBody>
      </p:sp>
    </p:spTree>
    <p:extLst>
      <p:ext uri="{BB962C8B-B14F-4D97-AF65-F5344CB8AC3E}">
        <p14:creationId xmlns:p14="http://schemas.microsoft.com/office/powerpoint/2010/main" val="18825013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111</a:t>
            </a:fld>
            <a:endParaRPr lang="en-US"/>
          </a:p>
        </p:txBody>
      </p:sp>
    </p:spTree>
    <p:extLst>
      <p:ext uri="{BB962C8B-B14F-4D97-AF65-F5344CB8AC3E}">
        <p14:creationId xmlns:p14="http://schemas.microsoft.com/office/powerpoint/2010/main" val="24936905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112</a:t>
            </a:fld>
            <a:endParaRPr lang="en-US"/>
          </a:p>
        </p:txBody>
      </p:sp>
    </p:spTree>
    <p:extLst>
      <p:ext uri="{BB962C8B-B14F-4D97-AF65-F5344CB8AC3E}">
        <p14:creationId xmlns:p14="http://schemas.microsoft.com/office/powerpoint/2010/main" val="257521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81DB7-67CA-9433-D496-760516081F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DA4D1-0ECE-4525-CB44-DC0FBC7BD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55F08-CA5D-045B-31DE-E3FB87E978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0BECCE-F94C-F049-F744-75BEDE9D246B}"/>
              </a:ext>
            </a:extLst>
          </p:cNvPr>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36340812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113</a:t>
            </a:fld>
            <a:endParaRPr lang="en-US"/>
          </a:p>
        </p:txBody>
      </p:sp>
    </p:spTree>
    <p:extLst>
      <p:ext uri="{BB962C8B-B14F-4D97-AF65-F5344CB8AC3E}">
        <p14:creationId xmlns:p14="http://schemas.microsoft.com/office/powerpoint/2010/main" val="34120331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114</a:t>
            </a:fld>
            <a:endParaRPr lang="en-US"/>
          </a:p>
        </p:txBody>
      </p:sp>
    </p:spTree>
    <p:extLst>
      <p:ext uri="{BB962C8B-B14F-4D97-AF65-F5344CB8AC3E}">
        <p14:creationId xmlns:p14="http://schemas.microsoft.com/office/powerpoint/2010/main" val="270369177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115</a:t>
            </a:fld>
            <a:endParaRPr lang="en-US"/>
          </a:p>
        </p:txBody>
      </p:sp>
    </p:spTree>
    <p:extLst>
      <p:ext uri="{BB962C8B-B14F-4D97-AF65-F5344CB8AC3E}">
        <p14:creationId xmlns:p14="http://schemas.microsoft.com/office/powerpoint/2010/main" val="37798950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116</a:t>
            </a:fld>
            <a:endParaRPr lang="en-US"/>
          </a:p>
        </p:txBody>
      </p:sp>
    </p:spTree>
    <p:extLst>
      <p:ext uri="{BB962C8B-B14F-4D97-AF65-F5344CB8AC3E}">
        <p14:creationId xmlns:p14="http://schemas.microsoft.com/office/powerpoint/2010/main" val="27109486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117</a:t>
            </a:fld>
            <a:endParaRPr lang="en-US"/>
          </a:p>
        </p:txBody>
      </p:sp>
    </p:spTree>
    <p:extLst>
      <p:ext uri="{BB962C8B-B14F-4D97-AF65-F5344CB8AC3E}">
        <p14:creationId xmlns:p14="http://schemas.microsoft.com/office/powerpoint/2010/main" val="24829393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118</a:t>
            </a:fld>
            <a:endParaRPr lang="en-US"/>
          </a:p>
        </p:txBody>
      </p:sp>
    </p:spTree>
    <p:extLst>
      <p:ext uri="{BB962C8B-B14F-4D97-AF65-F5344CB8AC3E}">
        <p14:creationId xmlns:p14="http://schemas.microsoft.com/office/powerpoint/2010/main" val="28754668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119</a:t>
            </a:fld>
            <a:endParaRPr lang="en-US"/>
          </a:p>
        </p:txBody>
      </p:sp>
    </p:spTree>
    <p:extLst>
      <p:ext uri="{BB962C8B-B14F-4D97-AF65-F5344CB8AC3E}">
        <p14:creationId xmlns:p14="http://schemas.microsoft.com/office/powerpoint/2010/main" val="578755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120</a:t>
            </a:fld>
            <a:endParaRPr lang="en-US"/>
          </a:p>
        </p:txBody>
      </p:sp>
    </p:spTree>
    <p:extLst>
      <p:ext uri="{BB962C8B-B14F-4D97-AF65-F5344CB8AC3E}">
        <p14:creationId xmlns:p14="http://schemas.microsoft.com/office/powerpoint/2010/main" val="42183061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121</a:t>
            </a:fld>
            <a:endParaRPr lang="en-US"/>
          </a:p>
        </p:txBody>
      </p:sp>
    </p:spTree>
    <p:extLst>
      <p:ext uri="{BB962C8B-B14F-4D97-AF65-F5344CB8AC3E}">
        <p14:creationId xmlns:p14="http://schemas.microsoft.com/office/powerpoint/2010/main" val="1776204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122</a:t>
            </a:fld>
            <a:endParaRPr lang="en-US"/>
          </a:p>
        </p:txBody>
      </p:sp>
    </p:spTree>
    <p:extLst>
      <p:ext uri="{BB962C8B-B14F-4D97-AF65-F5344CB8AC3E}">
        <p14:creationId xmlns:p14="http://schemas.microsoft.com/office/powerpoint/2010/main" val="21809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203262296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123</a:t>
            </a:fld>
            <a:endParaRPr lang="en-US"/>
          </a:p>
        </p:txBody>
      </p:sp>
    </p:spTree>
    <p:extLst>
      <p:ext uri="{BB962C8B-B14F-4D97-AF65-F5344CB8AC3E}">
        <p14:creationId xmlns:p14="http://schemas.microsoft.com/office/powerpoint/2010/main" val="17274572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124</a:t>
            </a:fld>
            <a:endParaRPr lang="en-US"/>
          </a:p>
        </p:txBody>
      </p:sp>
    </p:spTree>
    <p:extLst>
      <p:ext uri="{BB962C8B-B14F-4D97-AF65-F5344CB8AC3E}">
        <p14:creationId xmlns:p14="http://schemas.microsoft.com/office/powerpoint/2010/main" val="7030673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125</a:t>
            </a:fld>
            <a:endParaRPr lang="en-US"/>
          </a:p>
        </p:txBody>
      </p:sp>
    </p:spTree>
    <p:extLst>
      <p:ext uri="{BB962C8B-B14F-4D97-AF65-F5344CB8AC3E}">
        <p14:creationId xmlns:p14="http://schemas.microsoft.com/office/powerpoint/2010/main" val="279829701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126</a:t>
            </a:fld>
            <a:endParaRPr lang="en-US"/>
          </a:p>
        </p:txBody>
      </p:sp>
    </p:spTree>
    <p:extLst>
      <p:ext uri="{BB962C8B-B14F-4D97-AF65-F5344CB8AC3E}">
        <p14:creationId xmlns:p14="http://schemas.microsoft.com/office/powerpoint/2010/main" val="11457381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127</a:t>
            </a:fld>
            <a:endParaRPr lang="en-US"/>
          </a:p>
        </p:txBody>
      </p:sp>
    </p:spTree>
    <p:extLst>
      <p:ext uri="{BB962C8B-B14F-4D97-AF65-F5344CB8AC3E}">
        <p14:creationId xmlns:p14="http://schemas.microsoft.com/office/powerpoint/2010/main" val="12787328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128</a:t>
            </a:fld>
            <a:endParaRPr lang="en-US"/>
          </a:p>
        </p:txBody>
      </p:sp>
    </p:spTree>
    <p:extLst>
      <p:ext uri="{BB962C8B-B14F-4D97-AF65-F5344CB8AC3E}">
        <p14:creationId xmlns:p14="http://schemas.microsoft.com/office/powerpoint/2010/main" val="39270289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129</a:t>
            </a:fld>
            <a:endParaRPr lang="en-US"/>
          </a:p>
        </p:txBody>
      </p:sp>
    </p:spTree>
    <p:extLst>
      <p:ext uri="{BB962C8B-B14F-4D97-AF65-F5344CB8AC3E}">
        <p14:creationId xmlns:p14="http://schemas.microsoft.com/office/powerpoint/2010/main" val="7879604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131</a:t>
            </a:fld>
            <a:endParaRPr lang="en-US"/>
          </a:p>
        </p:txBody>
      </p:sp>
    </p:spTree>
    <p:extLst>
      <p:ext uri="{BB962C8B-B14F-4D97-AF65-F5344CB8AC3E}">
        <p14:creationId xmlns:p14="http://schemas.microsoft.com/office/powerpoint/2010/main" val="7367856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132</a:t>
            </a:fld>
            <a:endParaRPr lang="en-US"/>
          </a:p>
        </p:txBody>
      </p:sp>
    </p:spTree>
    <p:extLst>
      <p:ext uri="{BB962C8B-B14F-4D97-AF65-F5344CB8AC3E}">
        <p14:creationId xmlns:p14="http://schemas.microsoft.com/office/powerpoint/2010/main" val="14699084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133</a:t>
            </a:fld>
            <a:endParaRPr lang="en-US"/>
          </a:p>
        </p:txBody>
      </p:sp>
    </p:spTree>
    <p:extLst>
      <p:ext uri="{BB962C8B-B14F-4D97-AF65-F5344CB8AC3E}">
        <p14:creationId xmlns:p14="http://schemas.microsoft.com/office/powerpoint/2010/main" val="2283956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3590132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134</a:t>
            </a:fld>
            <a:endParaRPr lang="en-US"/>
          </a:p>
        </p:txBody>
      </p:sp>
    </p:spTree>
    <p:extLst>
      <p:ext uri="{BB962C8B-B14F-4D97-AF65-F5344CB8AC3E}">
        <p14:creationId xmlns:p14="http://schemas.microsoft.com/office/powerpoint/2010/main" val="3908463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135</a:t>
            </a:fld>
            <a:endParaRPr lang="en-US"/>
          </a:p>
        </p:txBody>
      </p:sp>
    </p:spTree>
    <p:extLst>
      <p:ext uri="{BB962C8B-B14F-4D97-AF65-F5344CB8AC3E}">
        <p14:creationId xmlns:p14="http://schemas.microsoft.com/office/powerpoint/2010/main" val="242138979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136</a:t>
            </a:fld>
            <a:endParaRPr lang="en-US"/>
          </a:p>
        </p:txBody>
      </p:sp>
    </p:spTree>
    <p:extLst>
      <p:ext uri="{BB962C8B-B14F-4D97-AF65-F5344CB8AC3E}">
        <p14:creationId xmlns:p14="http://schemas.microsoft.com/office/powerpoint/2010/main" val="24040007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137</a:t>
            </a:fld>
            <a:endParaRPr lang="en-US"/>
          </a:p>
        </p:txBody>
      </p:sp>
    </p:spTree>
    <p:extLst>
      <p:ext uri="{BB962C8B-B14F-4D97-AF65-F5344CB8AC3E}">
        <p14:creationId xmlns:p14="http://schemas.microsoft.com/office/powerpoint/2010/main" val="2552988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37219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15</a:t>
            </a:fld>
            <a:endParaRPr lang="en-US"/>
          </a:p>
        </p:txBody>
      </p:sp>
    </p:spTree>
    <p:extLst>
      <p:ext uri="{BB962C8B-B14F-4D97-AF65-F5344CB8AC3E}">
        <p14:creationId xmlns:p14="http://schemas.microsoft.com/office/powerpoint/2010/main" val="3801020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3365155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4020676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1247493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6110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2585465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D7E8-60A8-AD3B-CE49-6E712C9E7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8C8D6-35FA-BB0B-A556-BF32C2BEC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38560-552C-844C-579D-30C414CC61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a:extLst>
              <a:ext uri="{FF2B5EF4-FFF2-40B4-BE49-F238E27FC236}">
                <a16:creationId xmlns:a16="http://schemas.microsoft.com/office/drawing/2014/main" id="{30F0CEEF-809E-FFC9-9C73-3AB1EC356BD9}"/>
              </a:ext>
            </a:extLst>
          </p:cNvPr>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2232142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781734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3877737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2386564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2241435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584553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965442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913B-5E58-8380-FB65-D52A4BE8F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83C8C-7CCE-1554-0514-10DC983FB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D75D0-30D7-FB57-99A7-D480977F1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BE6403-FEFF-E7FC-5C51-20D156DAF764}"/>
              </a:ext>
            </a:extLst>
          </p:cNvPr>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4063451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17D7F-61D0-E572-80E5-030D42154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02C6C-0EB3-0CC0-0F4A-055D85969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C60A3-0EE6-F0DA-B5AC-81FD6AE02D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C32578-60EF-0E0A-0680-3AB79B75A7F8}"/>
              </a:ext>
            </a:extLst>
          </p:cNvPr>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1634754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519914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2658526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3017150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2010348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728F-5E61-1BAF-9D69-3AC0BCD73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FFCCA-BEF0-A50C-7906-B9A6C0BCA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D1A95-D965-979B-428D-9B73DA9DF1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107620-C86A-DF7A-E175-6F13C7EF9F6D}"/>
              </a:ext>
            </a:extLst>
          </p:cNvPr>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882078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234724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811438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1904524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1302085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1210678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2754652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322178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31885940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3953063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2329178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3474709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17845361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2325692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5722193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3812742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1952825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3299228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38354887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2868849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612903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2039764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34201757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10308054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718172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3604042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4243984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72548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11061940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1904832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174531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13931018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3791556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2951767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18385625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26433661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1412711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5811069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2103617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00C54-9F43-D6ED-0039-E97159E76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EBE97-C8F3-1EB8-7120-35F0B4A78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216DE-CFFF-2DB7-E2AD-8789471A92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D244EC-9ED6-CD74-891F-1DD3AA210B1A}"/>
              </a:ext>
            </a:extLst>
          </p:cNvPr>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30541970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32955483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8459898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383A-0C7E-4010-5A83-120CDAFE7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A0C2-551E-9EF9-E63B-0759E939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3A36B-A73B-D687-ED08-FAA914F369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7A0361-9AC1-02C1-0C75-73A8F6D1B446}"/>
              </a:ext>
            </a:extLst>
          </p:cNvPr>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23776988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17E10-6706-292B-936A-B4CDCC54A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9CB728-DF6E-E369-8ECC-FF3F92CB9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9DAB2-DB90-1753-E280-960334C383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92CE70-6936-954C-0DDB-F8F123A50E38}"/>
              </a:ext>
            </a:extLst>
          </p:cNvPr>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35108229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0EDA6-4326-45B6-81BE-AE6AA858B0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34F00-C06F-ED33-F61A-99610EE3E4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C43D2-DD65-7DC1-1C09-C10ED4D1FC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EDBC84-C2D2-F0EC-EC6F-ACFD3988800B}"/>
              </a:ext>
            </a:extLst>
          </p:cNvPr>
          <p:cNvSpPr>
            <a:spLocks noGrp="1"/>
          </p:cNvSpPr>
          <p:nvPr>
            <p:ph type="sldNum" sz="quarter" idx="5"/>
          </p:nvPr>
        </p:nvSpPr>
        <p:spPr/>
        <p:txBody>
          <a:bodyPr/>
          <a:lstStyle/>
          <a:p>
            <a:fld id="{A8C508D1-CDDD-6445-AC0B-42415DA4AB68}" type="slidenum">
              <a:rPr lang="en-US" smtClean="0"/>
              <a:t>74</a:t>
            </a:fld>
            <a:endParaRPr lang="en-US"/>
          </a:p>
        </p:txBody>
      </p:sp>
    </p:spTree>
    <p:extLst>
      <p:ext uri="{BB962C8B-B14F-4D97-AF65-F5344CB8AC3E}">
        <p14:creationId xmlns:p14="http://schemas.microsoft.com/office/powerpoint/2010/main" val="18128702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86CAB-91AA-51D2-DED3-64F71DA07F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E4D23-FC52-62CF-A983-1469BEB83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DAB8BF-FF72-F70C-2593-066B18C3D3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5EB5C8-0B20-F624-A879-CEE96D6899E6}"/>
              </a:ext>
            </a:extLst>
          </p:cNvPr>
          <p:cNvSpPr>
            <a:spLocks noGrp="1"/>
          </p:cNvSpPr>
          <p:nvPr>
            <p:ph type="sldNum" sz="quarter" idx="5"/>
          </p:nvPr>
        </p:nvSpPr>
        <p:spPr/>
        <p:txBody>
          <a:bodyPr/>
          <a:lstStyle/>
          <a:p>
            <a:fld id="{A8C508D1-CDDD-6445-AC0B-42415DA4AB68}" type="slidenum">
              <a:rPr lang="en-US" smtClean="0"/>
              <a:t>75</a:t>
            </a:fld>
            <a:endParaRPr lang="en-US"/>
          </a:p>
        </p:txBody>
      </p:sp>
    </p:spTree>
    <p:extLst>
      <p:ext uri="{BB962C8B-B14F-4D97-AF65-F5344CB8AC3E}">
        <p14:creationId xmlns:p14="http://schemas.microsoft.com/office/powerpoint/2010/main" val="7671593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029A-25C9-C127-8146-814825D49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E522C-B51C-2D6B-026D-5A0C2825D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EA8C1-34C1-088A-5F08-D43992CA8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FA6D30-A59B-3D77-3FA8-A999DAFE2D1C}"/>
              </a:ext>
            </a:extLst>
          </p:cNvPr>
          <p:cNvSpPr>
            <a:spLocks noGrp="1"/>
          </p:cNvSpPr>
          <p:nvPr>
            <p:ph type="sldNum" sz="quarter" idx="5"/>
          </p:nvPr>
        </p:nvSpPr>
        <p:spPr/>
        <p:txBody>
          <a:bodyPr/>
          <a:lstStyle/>
          <a:p>
            <a:fld id="{A8C508D1-CDDD-6445-AC0B-42415DA4AB68}" type="slidenum">
              <a:rPr lang="en-US" smtClean="0"/>
              <a:t>76</a:t>
            </a:fld>
            <a:endParaRPr lang="en-US"/>
          </a:p>
        </p:txBody>
      </p:sp>
    </p:spTree>
    <p:extLst>
      <p:ext uri="{BB962C8B-B14F-4D97-AF65-F5344CB8AC3E}">
        <p14:creationId xmlns:p14="http://schemas.microsoft.com/office/powerpoint/2010/main" val="16565102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635FD-2B9E-A309-3197-8C7AB94BD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0B51A2-7FB4-DCB9-2B75-2404F2B881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42C4A1-F7C7-E189-6EFC-B6D937ECD6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2F5EAF-1B0A-3C07-03D3-36E746CB857A}"/>
              </a:ext>
            </a:extLst>
          </p:cNvPr>
          <p:cNvSpPr>
            <a:spLocks noGrp="1"/>
          </p:cNvSpPr>
          <p:nvPr>
            <p:ph type="sldNum" sz="quarter" idx="5"/>
          </p:nvPr>
        </p:nvSpPr>
        <p:spPr/>
        <p:txBody>
          <a:bodyPr/>
          <a:lstStyle/>
          <a:p>
            <a:fld id="{A8C508D1-CDDD-6445-AC0B-42415DA4AB68}" type="slidenum">
              <a:rPr lang="en-US" smtClean="0"/>
              <a:t>77</a:t>
            </a:fld>
            <a:endParaRPr lang="en-US"/>
          </a:p>
        </p:txBody>
      </p:sp>
    </p:spTree>
    <p:extLst>
      <p:ext uri="{BB962C8B-B14F-4D97-AF65-F5344CB8AC3E}">
        <p14:creationId xmlns:p14="http://schemas.microsoft.com/office/powerpoint/2010/main" val="37923562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2059637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2052327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EF1AA-05AC-1B6B-D92C-B75D33839C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BB491-8AF3-E856-0F63-4923859B26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86F556-7251-69A8-85B7-5E3814F141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8D7A4B-3062-5C7C-3150-B9480D22F24F}"/>
              </a:ext>
            </a:extLst>
          </p:cNvPr>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41007725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29126820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13962386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24919275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30888489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23904847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88</a:t>
            </a:fld>
            <a:endParaRPr lang="en-US"/>
          </a:p>
        </p:txBody>
      </p:sp>
    </p:spTree>
    <p:extLst>
      <p:ext uri="{BB962C8B-B14F-4D97-AF65-F5344CB8AC3E}">
        <p14:creationId xmlns:p14="http://schemas.microsoft.com/office/powerpoint/2010/main" val="40874590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89</a:t>
            </a:fld>
            <a:endParaRPr lang="en-US"/>
          </a:p>
        </p:txBody>
      </p:sp>
    </p:spTree>
    <p:extLst>
      <p:ext uri="{BB962C8B-B14F-4D97-AF65-F5344CB8AC3E}">
        <p14:creationId xmlns:p14="http://schemas.microsoft.com/office/powerpoint/2010/main" val="32632567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90</a:t>
            </a:fld>
            <a:endParaRPr lang="en-US"/>
          </a:p>
        </p:txBody>
      </p:sp>
    </p:spTree>
    <p:extLst>
      <p:ext uri="{BB962C8B-B14F-4D97-AF65-F5344CB8AC3E}">
        <p14:creationId xmlns:p14="http://schemas.microsoft.com/office/powerpoint/2010/main" val="12105383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91</a:t>
            </a:fld>
            <a:endParaRPr lang="en-US"/>
          </a:p>
        </p:txBody>
      </p:sp>
    </p:spTree>
    <p:extLst>
      <p:ext uri="{BB962C8B-B14F-4D97-AF65-F5344CB8AC3E}">
        <p14:creationId xmlns:p14="http://schemas.microsoft.com/office/powerpoint/2010/main" val="25574543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92</a:t>
            </a:fld>
            <a:endParaRPr lang="en-US"/>
          </a:p>
        </p:txBody>
      </p:sp>
    </p:spTree>
    <p:extLst>
      <p:ext uri="{BB962C8B-B14F-4D97-AF65-F5344CB8AC3E}">
        <p14:creationId xmlns:p14="http://schemas.microsoft.com/office/powerpoint/2010/main" val="3368823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94E0-0184-0992-0CF5-E25D2EAEA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11225-8198-5188-760A-CBAA6DD21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46D28-7785-69ED-8696-0C38E834B1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F765C9-CF4D-31E9-6014-A285BE43C579}"/>
              </a:ext>
            </a:extLst>
          </p:cNvPr>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5652385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93</a:t>
            </a:fld>
            <a:endParaRPr lang="en-US"/>
          </a:p>
        </p:txBody>
      </p:sp>
    </p:spTree>
    <p:extLst>
      <p:ext uri="{BB962C8B-B14F-4D97-AF65-F5344CB8AC3E}">
        <p14:creationId xmlns:p14="http://schemas.microsoft.com/office/powerpoint/2010/main" val="32278430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94</a:t>
            </a:fld>
            <a:endParaRPr lang="en-US"/>
          </a:p>
        </p:txBody>
      </p:sp>
    </p:spTree>
    <p:extLst>
      <p:ext uri="{BB962C8B-B14F-4D97-AF65-F5344CB8AC3E}">
        <p14:creationId xmlns:p14="http://schemas.microsoft.com/office/powerpoint/2010/main" val="38243451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95</a:t>
            </a:fld>
            <a:endParaRPr lang="en-US"/>
          </a:p>
        </p:txBody>
      </p:sp>
    </p:spTree>
    <p:extLst>
      <p:ext uri="{BB962C8B-B14F-4D97-AF65-F5344CB8AC3E}">
        <p14:creationId xmlns:p14="http://schemas.microsoft.com/office/powerpoint/2010/main" val="32498699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96</a:t>
            </a:fld>
            <a:endParaRPr lang="en-US"/>
          </a:p>
        </p:txBody>
      </p:sp>
    </p:spTree>
    <p:extLst>
      <p:ext uri="{BB962C8B-B14F-4D97-AF65-F5344CB8AC3E}">
        <p14:creationId xmlns:p14="http://schemas.microsoft.com/office/powerpoint/2010/main" val="39596637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97</a:t>
            </a:fld>
            <a:endParaRPr lang="en-US"/>
          </a:p>
        </p:txBody>
      </p:sp>
    </p:spTree>
    <p:extLst>
      <p:ext uri="{BB962C8B-B14F-4D97-AF65-F5344CB8AC3E}">
        <p14:creationId xmlns:p14="http://schemas.microsoft.com/office/powerpoint/2010/main" val="32964230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98</a:t>
            </a:fld>
            <a:endParaRPr lang="en-US"/>
          </a:p>
        </p:txBody>
      </p:sp>
    </p:spTree>
    <p:extLst>
      <p:ext uri="{BB962C8B-B14F-4D97-AF65-F5344CB8AC3E}">
        <p14:creationId xmlns:p14="http://schemas.microsoft.com/office/powerpoint/2010/main" val="13226860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99</a:t>
            </a:fld>
            <a:endParaRPr lang="en-US"/>
          </a:p>
        </p:txBody>
      </p:sp>
    </p:spTree>
    <p:extLst>
      <p:ext uri="{BB962C8B-B14F-4D97-AF65-F5344CB8AC3E}">
        <p14:creationId xmlns:p14="http://schemas.microsoft.com/office/powerpoint/2010/main" val="10861888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100</a:t>
            </a:fld>
            <a:endParaRPr lang="en-US"/>
          </a:p>
        </p:txBody>
      </p:sp>
    </p:spTree>
    <p:extLst>
      <p:ext uri="{BB962C8B-B14F-4D97-AF65-F5344CB8AC3E}">
        <p14:creationId xmlns:p14="http://schemas.microsoft.com/office/powerpoint/2010/main" val="27216391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101</a:t>
            </a:fld>
            <a:endParaRPr lang="en-US"/>
          </a:p>
        </p:txBody>
      </p:sp>
    </p:spTree>
    <p:extLst>
      <p:ext uri="{BB962C8B-B14F-4D97-AF65-F5344CB8AC3E}">
        <p14:creationId xmlns:p14="http://schemas.microsoft.com/office/powerpoint/2010/main" val="11431398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102</a:t>
            </a:fld>
            <a:endParaRPr lang="en-US"/>
          </a:p>
        </p:txBody>
      </p:sp>
    </p:spTree>
    <p:extLst>
      <p:ext uri="{BB962C8B-B14F-4D97-AF65-F5344CB8AC3E}">
        <p14:creationId xmlns:p14="http://schemas.microsoft.com/office/powerpoint/2010/main" val="83125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10.gi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1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1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1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47.jpeg"/></Relationships>
</file>

<file path=ppt/slides/_rels/slide12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9.png"/></Relationships>
</file>

<file path=ppt/slides/_rels/slide1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emf"/><Relationship Id="rId7" Type="http://schemas.openxmlformats.org/officeDocument/2006/relationships/image" Target="../media/image5.png"/><Relationship Id="rId12" Type="http://schemas.openxmlformats.org/officeDocument/2006/relationships/image" Target="../media/image1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7.emf"/><Relationship Id="rId5" Type="http://schemas.openxmlformats.org/officeDocument/2006/relationships/image" Target="../media/image4.png"/><Relationship Id="rId10" Type="http://schemas.openxmlformats.org/officeDocument/2006/relationships/oleObject" Target="../embeddings/oleObject1.bin"/><Relationship Id="rId4" Type="http://schemas.openxmlformats.org/officeDocument/2006/relationships/image" Target="../media/image3.emf"/><Relationship Id="rId9" Type="http://schemas.openxmlformats.org/officeDocument/2006/relationships/image" Target="../media/image6.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NULL"/></Relationships>
</file>

<file path=ppt/slides/_rels/slide1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153.png"/><Relationship Id="rId4" Type="http://schemas.openxmlformats.org/officeDocument/2006/relationships/image" Target="NULL"/></Relationships>
</file>

<file path=ppt/slides/_rels/slide1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3.emf"/></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6.gif"/><Relationship Id="rId7" Type="http://schemas.openxmlformats.org/officeDocument/2006/relationships/oleObject" Target="../embeddings/oleObject1.bin"/><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3.emf"/><Relationship Id="rId10" Type="http://schemas.openxmlformats.org/officeDocument/2006/relationships/image" Target="../media/image80.png"/><Relationship Id="rId4" Type="http://schemas.openxmlformats.org/officeDocument/2006/relationships/image" Target="../media/image2.emf"/><Relationship Id="rId9" Type="http://schemas.openxmlformats.org/officeDocument/2006/relationships/image" Target="../media/image145.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emf"/></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3.emf"/></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3.emf"/></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3.emf"/></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emf"/></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emf"/></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e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110.png"/><Relationship Id="rId3" Type="http://schemas.openxmlformats.org/officeDocument/2006/relationships/image" Target="../media/image2.emf"/><Relationship Id="rId7" Type="http://schemas.openxmlformats.org/officeDocument/2006/relationships/image" Target="../media/image5.png"/><Relationship Id="rId12"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91.png"/><Relationship Id="rId5" Type="http://schemas.openxmlformats.org/officeDocument/2006/relationships/image" Target="../media/image4.png"/><Relationship Id="rId10" Type="http://schemas.openxmlformats.org/officeDocument/2006/relationships/image" Target="../media/image6.jpeg"/><Relationship Id="rId4" Type="http://schemas.openxmlformats.org/officeDocument/2006/relationships/image" Target="../media/image3.emf"/><Relationship Id="rId9" Type="http://schemas.openxmlformats.org/officeDocument/2006/relationships/image" Target="../media/image7.emf"/></Relationships>
</file>

<file path=ppt/slides/_rels/slide36.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5.png"/><Relationship Id="rId3" Type="http://schemas.openxmlformats.org/officeDocument/2006/relationships/image" Target="../media/image2.emf"/><Relationship Id="rId7" Type="http://schemas.openxmlformats.org/officeDocument/2006/relationships/oleObject" Target="../embeddings/oleObject4.bin"/><Relationship Id="rId12"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4.png"/><Relationship Id="rId5" Type="http://schemas.openxmlformats.org/officeDocument/2006/relationships/oleObject" Target="../embeddings/oleObject1.bin"/><Relationship Id="rId15" Type="http://schemas.openxmlformats.org/officeDocument/2006/relationships/image" Target="../media/image142.png"/><Relationship Id="rId10" Type="http://schemas.openxmlformats.org/officeDocument/2006/relationships/image" Target="../media/image35.svg"/><Relationship Id="rId4" Type="http://schemas.openxmlformats.org/officeDocument/2006/relationships/image" Target="../media/image3.emf"/><Relationship Id="rId9" Type="http://schemas.openxmlformats.org/officeDocument/2006/relationships/image" Target="../media/image34.png"/><Relationship Id="rId14" Type="http://schemas.openxmlformats.org/officeDocument/2006/relationships/image" Target="../media/image6.jpeg"/></Relationships>
</file>

<file path=ppt/slides/_rels/slide37.xml.rels><?xml version="1.0" encoding="UTF-8" standalone="yes"?>
<Relationships xmlns="http://schemas.openxmlformats.org/package/2006/relationships"><Relationship Id="rId18" Type="http://schemas.openxmlformats.org/officeDocument/2006/relationships/image" Target="../media/image180.png"/><Relationship Id="rId8" Type="http://schemas.openxmlformats.org/officeDocument/2006/relationships/image" Target="../media/image7.emf"/><Relationship Id="rId26" Type="http://schemas.openxmlformats.org/officeDocument/2006/relationships/image" Target="../media/image6.jpeg"/><Relationship Id="rId3" Type="http://schemas.openxmlformats.org/officeDocument/2006/relationships/image" Target="../media/image2.emf"/><Relationship Id="rId21" Type="http://schemas.openxmlformats.org/officeDocument/2006/relationships/image" Target="../media/image34.png"/><Relationship Id="rId17" Type="http://schemas.openxmlformats.org/officeDocument/2006/relationships/image" Target="../media/image170.png"/><Relationship Id="rId7" Type="http://schemas.openxmlformats.org/officeDocument/2006/relationships/oleObject" Target="../embeddings/oleObject4.bin"/><Relationship Id="rId25" Type="http://schemas.openxmlformats.org/officeDocument/2006/relationships/image" Target="../media/image5.png"/><Relationship Id="rId2" Type="http://schemas.openxmlformats.org/officeDocument/2006/relationships/notesSlide" Target="../notesSlides/notesSlide37.xml"/><Relationship Id="rId16" Type="http://schemas.openxmlformats.org/officeDocument/2006/relationships/image" Target="../media/image160.png"/><Relationship Id="rId20" Type="http://schemas.openxmlformats.org/officeDocument/2006/relationships/image" Target="../media/image7.emf"/><Relationship Id="rId1" Type="http://schemas.openxmlformats.org/officeDocument/2006/relationships/slideLayout" Target="../slideLayouts/slideLayout2.xml"/><Relationship Id="rId24" Type="http://schemas.openxmlformats.org/officeDocument/2006/relationships/image" Target="../media/image15.png"/><Relationship Id="rId23" Type="http://schemas.openxmlformats.org/officeDocument/2006/relationships/image" Target="../media/image4.png"/><Relationship Id="rId15" Type="http://schemas.openxmlformats.org/officeDocument/2006/relationships/image" Target="../media/image142.png"/><Relationship Id="rId19" Type="http://schemas.openxmlformats.org/officeDocument/2006/relationships/oleObject" Target="../embeddings/oleObject1.bin"/><Relationship Id="rId4" Type="http://schemas.openxmlformats.org/officeDocument/2006/relationships/image" Target="../media/image3.emf"/><Relationship Id="rId22" Type="http://schemas.openxmlformats.org/officeDocument/2006/relationships/image" Target="../media/image35.svg"/></Relationships>
</file>

<file path=ppt/slides/_rels/slide38.xml.rels><?xml version="1.0" encoding="UTF-8" standalone="yes"?>
<Relationships xmlns="http://schemas.openxmlformats.org/package/2006/relationships"><Relationship Id="rId18" Type="http://schemas.openxmlformats.org/officeDocument/2006/relationships/image" Target="../media/image180.png"/><Relationship Id="rId8" Type="http://schemas.openxmlformats.org/officeDocument/2006/relationships/image" Target="../media/image7.emf"/><Relationship Id="rId26" Type="http://schemas.openxmlformats.org/officeDocument/2006/relationships/image" Target="../media/image5.png"/><Relationship Id="rId3" Type="http://schemas.openxmlformats.org/officeDocument/2006/relationships/image" Target="../media/image2.emf"/><Relationship Id="rId21" Type="http://schemas.openxmlformats.org/officeDocument/2006/relationships/image" Target="../media/image7.emf"/><Relationship Id="rId17" Type="http://schemas.openxmlformats.org/officeDocument/2006/relationships/image" Target="../media/image170.png"/><Relationship Id="rId7" Type="http://schemas.openxmlformats.org/officeDocument/2006/relationships/oleObject" Target="../embeddings/oleObject4.bin"/><Relationship Id="rId25" Type="http://schemas.openxmlformats.org/officeDocument/2006/relationships/image" Target="../media/image15.png"/><Relationship Id="rId2" Type="http://schemas.openxmlformats.org/officeDocument/2006/relationships/notesSlide" Target="../notesSlides/notesSlide38.xml"/><Relationship Id="rId16" Type="http://schemas.openxmlformats.org/officeDocument/2006/relationships/image" Target="../media/image190.png"/><Relationship Id="rId20" Type="http://schemas.openxmlformats.org/officeDocument/2006/relationships/oleObject" Target="../embeddings/oleObject1.bin"/><Relationship Id="rId1" Type="http://schemas.openxmlformats.org/officeDocument/2006/relationships/slideLayout" Target="../slideLayouts/slideLayout2.xml"/><Relationship Id="rId24" Type="http://schemas.openxmlformats.org/officeDocument/2006/relationships/image" Target="../media/image4.png"/><Relationship Id="rId23" Type="http://schemas.openxmlformats.org/officeDocument/2006/relationships/image" Target="../media/image35.svg"/><Relationship Id="rId15" Type="http://schemas.openxmlformats.org/officeDocument/2006/relationships/image" Target="../media/image142.png"/><Relationship Id="rId19" Type="http://schemas.openxmlformats.org/officeDocument/2006/relationships/image" Target="../media/image200.png"/><Relationship Id="rId4" Type="http://schemas.openxmlformats.org/officeDocument/2006/relationships/image" Target="../media/image3.emf"/><Relationship Id="rId22" Type="http://schemas.openxmlformats.org/officeDocument/2006/relationships/image" Target="../media/image34.png"/><Relationship Id="rId27" Type="http://schemas.openxmlformats.org/officeDocument/2006/relationships/image" Target="../media/image6.jpeg"/></Relationships>
</file>

<file path=ppt/slides/_rels/slide39.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211.png"/><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320.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emf"/><Relationship Id="rId10" Type="http://schemas.openxmlformats.org/officeDocument/2006/relationships/image" Target="../media/image7.emf"/><Relationship Id="rId4" Type="http://schemas.openxmlformats.org/officeDocument/2006/relationships/image" Target="../media/image2.emf"/><Relationship Id="rId9"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oleObject" Target="../embeddings/oleObject1.bin"/><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320.png"/><Relationship Id="rId5" Type="http://schemas.openxmlformats.org/officeDocument/2006/relationships/oleObject" Target="../embeddings/oleObject8.bin"/><Relationship Id="rId10" Type="http://schemas.openxmlformats.org/officeDocument/2006/relationships/image" Target="../media/image310.png"/><Relationship Id="rId4" Type="http://schemas.openxmlformats.org/officeDocument/2006/relationships/image" Target="../media/image7.emf"/><Relationship Id="rId9" Type="http://schemas.openxmlformats.org/officeDocument/2006/relationships/image" Target="../media/image301.png"/></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53.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4.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20.pn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1.png"/><Relationship Id="rId2" Type="http://schemas.openxmlformats.org/officeDocument/2006/relationships/notesSlide" Target="../notesSlides/notesSlide56.xml"/><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54.svg"/><Relationship Id="rId5" Type="http://schemas.openxmlformats.org/officeDocument/2006/relationships/oleObject" Target="../embeddings/oleObject9.bin"/><Relationship Id="rId15" Type="http://schemas.openxmlformats.org/officeDocument/2006/relationships/image" Target="../media/image230.png"/><Relationship Id="rId10" Type="http://schemas.openxmlformats.org/officeDocument/2006/relationships/image" Target="../media/image53.png"/><Relationship Id="rId4" Type="http://schemas.openxmlformats.org/officeDocument/2006/relationships/image" Target="../media/image7.emf"/><Relationship Id="rId9" Type="http://schemas.openxmlformats.org/officeDocument/2006/relationships/image" Target="../media/image52.svg"/><Relationship Id="rId14" Type="http://schemas.openxmlformats.org/officeDocument/2006/relationships/image" Target="../media/image64.png"/></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9.pn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50.png"/><Relationship Id="rId2" Type="http://schemas.openxmlformats.org/officeDocument/2006/relationships/notesSlide" Target="../notesSlides/notesSlide57.xml"/><Relationship Id="rId16" Type="http://schemas.openxmlformats.org/officeDocument/2006/relationships/image" Target="../media/image52.svg"/><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0.bin"/><Relationship Id="rId15" Type="http://schemas.openxmlformats.org/officeDocument/2006/relationships/image" Target="../media/image51.png"/><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 Id="rId14" Type="http://schemas.openxmlformats.org/officeDocument/2006/relationships/image" Target="../media/image260.png"/></Relationships>
</file>

<file path=ppt/slides/_rels/slide5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1.bin"/><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s>
</file>

<file path=ppt/slides/_rels/slide5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2.bin"/><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s>
</file>

<file path=ppt/slides/_rels/slide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67.png"/><Relationship Id="rId5" Type="http://schemas.openxmlformats.org/officeDocument/2006/relationships/oleObject" Target="../embeddings/oleObject13.bin"/><Relationship Id="rId10" Type="http://schemas.openxmlformats.org/officeDocument/2006/relationships/image" Target="../media/image64.png"/><Relationship Id="rId4" Type="http://schemas.openxmlformats.org/officeDocument/2006/relationships/image" Target="../media/image7.emf"/><Relationship Id="rId9" Type="http://schemas.openxmlformats.org/officeDocument/2006/relationships/image" Target="../media/image54.svg"/></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4.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5.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1.bin"/><Relationship Id="rId7"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5.png"/><Relationship Id="rId4" Type="http://schemas.openxmlformats.org/officeDocument/2006/relationships/image" Target="../media/image7.emf"/><Relationship Id="rId9" Type="http://schemas.openxmlformats.org/officeDocument/2006/relationships/image" Target="../media/image63.png"/></Relationships>
</file>

<file path=ppt/slides/_rels/slide7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oleObject" Target="../embeddings/oleObject1.bin"/><Relationship Id="rId7"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10" Type="http://schemas.openxmlformats.org/officeDocument/2006/relationships/image" Target="../media/image73.svg"/><Relationship Id="rId4" Type="http://schemas.openxmlformats.org/officeDocument/2006/relationships/image" Target="../media/image7.emf"/><Relationship Id="rId9" Type="http://schemas.openxmlformats.org/officeDocument/2006/relationships/image" Target="../media/image72.png"/></Relationships>
</file>

<file path=ppt/slides/_rels/slide7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oleObject" Target="../embeddings/oleObject1.bin"/><Relationship Id="rId7"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10" Type="http://schemas.openxmlformats.org/officeDocument/2006/relationships/image" Target="../media/image73.svg"/><Relationship Id="rId4" Type="http://schemas.openxmlformats.org/officeDocument/2006/relationships/image" Target="../media/image7.emf"/><Relationship Id="rId9" Type="http://schemas.openxmlformats.org/officeDocument/2006/relationships/image" Target="../media/image72.png"/></Relationships>
</file>

<file path=ppt/slides/_rels/slide7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emf"/><Relationship Id="rId7" Type="http://schemas.openxmlformats.org/officeDocument/2006/relationships/image" Target="../media/image75.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5.png"/><Relationship Id="rId4" Type="http://schemas.openxmlformats.org/officeDocument/2006/relationships/image" Target="../media/image66.png"/><Relationship Id="rId9" Type="http://schemas.openxmlformats.org/officeDocument/2006/relationships/image" Target="../media/image77.svg"/></Relationships>
</file>

<file path=ppt/slides/_rels/slide7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emf"/><Relationship Id="rId7" Type="http://schemas.openxmlformats.org/officeDocument/2006/relationships/image" Target="../media/image75.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77.sv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11.png"/><Relationship Id="rId4" Type="http://schemas.openxmlformats.org/officeDocument/2006/relationships/image" Target="../media/image10.emf"/></Relationships>
</file>

<file path=ppt/slides/_rels/slide8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emf"/><Relationship Id="rId7" Type="http://schemas.openxmlformats.org/officeDocument/2006/relationships/image" Target="../media/image84.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svg"/></Relationships>
</file>

<file path=ppt/slides/_rels/slide81.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2.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8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7.jpeg"/><Relationship Id="rId7"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8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jpeg"/></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tif"/></Relationships>
</file>

<file path=ppt/slides/_rels/slide85.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9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svg"/><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s>
</file>

<file path=ppt/slides/_rels/slide9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s>
</file>

<file path=ppt/slides/_rels/slide9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sv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s>
</file>

<file path=ppt/slides/_rels/slide9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NULL"/><Relationship Id="rId3" Type="http://schemas.openxmlformats.org/officeDocument/2006/relationships/image" Target="../media/image103.png"/><Relationship Id="rId7" Type="http://schemas.openxmlformats.org/officeDocument/2006/relationships/image" Target="../media/image107.svg"/><Relationship Id="rId12" Type="http://schemas.openxmlformats.org/officeDocument/2006/relationships/image" Target="../media/image110.gif"/><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 Id="rId14" Type="http://schemas.openxmlformats.org/officeDocument/2006/relationships/image" Target="NULL"/></Relationships>
</file>

<file path=ppt/slides/_rels/slide94.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NULL"/><Relationship Id="rId3" Type="http://schemas.openxmlformats.org/officeDocument/2006/relationships/image" Target="../media/image103.png"/><Relationship Id="rId7" Type="http://schemas.openxmlformats.org/officeDocument/2006/relationships/image" Target="../media/image107.svg"/><Relationship Id="rId12" Type="http://schemas.openxmlformats.org/officeDocument/2006/relationships/image" Target="../media/image110.gif"/><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NULL"/><Relationship Id="rId5" Type="http://schemas.openxmlformats.org/officeDocument/2006/relationships/image" Target="../media/image105.sv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104.png"/><Relationship Id="rId9" Type="http://schemas.openxmlformats.org/officeDocument/2006/relationships/image" Target="../media/image109.svg"/><Relationship Id="rId14" Type="http://schemas.openxmlformats.org/officeDocument/2006/relationships/image" Target="NULL"/></Relationships>
</file>

<file path=ppt/slides/_rels/slide95.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2.jpg"/></Relationships>
</file>

<file path=ppt/slides/_rels/slide9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2.jpg"/></Relationships>
</file>

<file path=ppt/slides/_rels/slide9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524C549F-DD47-8741-0E5B-12DCF31FF0B1}"/>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524C549F-DD47-8741-0E5B-12DCF31FF0B1}"/>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949081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482B-84FB-EE88-040B-7C3CB91C188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4DD3E95-6360-8C00-EB06-B5AFBB483EE2}"/>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22" name="Rectangle 21">
                <a:extLst>
                  <a:ext uri="{FF2B5EF4-FFF2-40B4-BE49-F238E27FC236}">
                    <a16:creationId xmlns:a16="http://schemas.microsoft.com/office/drawing/2014/main" id="{E4DD3E95-6360-8C00-EB06-B5AFBB483EE2}"/>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D25542AA-A0F1-4D1F-CCBB-FF5718D52F70}"/>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pic>
        <p:nvPicPr>
          <p:cNvPr id="44" name="Picture 43">
            <a:extLst>
              <a:ext uri="{FF2B5EF4-FFF2-40B4-BE49-F238E27FC236}">
                <a16:creationId xmlns:a16="http://schemas.microsoft.com/office/drawing/2014/main" id="{960BC570-D9B8-F5EC-99DD-15DC694D16DE}"/>
              </a:ext>
            </a:extLst>
          </p:cNvPr>
          <p:cNvPicPr>
            <a:picLocks noChangeAspect="1"/>
          </p:cNvPicPr>
          <p:nvPr/>
        </p:nvPicPr>
        <p:blipFill>
          <a:blip r:embed="rId4"/>
          <a:stretch>
            <a:fillRect/>
          </a:stretch>
        </p:blipFill>
        <p:spPr>
          <a:xfrm>
            <a:off x="6132053" y="1457941"/>
            <a:ext cx="5397501" cy="4318000"/>
          </a:xfrm>
          <a:prstGeom prst="rect">
            <a:avLst/>
          </a:prstGeom>
        </p:spPr>
      </p:pic>
      <p:pic>
        <p:nvPicPr>
          <p:cNvPr id="45" name="Picture 44">
            <a:extLst>
              <a:ext uri="{FF2B5EF4-FFF2-40B4-BE49-F238E27FC236}">
                <a16:creationId xmlns:a16="http://schemas.microsoft.com/office/drawing/2014/main" id="{5C9A2225-E885-BF3D-B205-C597CB073233}"/>
              </a:ext>
            </a:extLst>
          </p:cNvPr>
          <p:cNvPicPr>
            <a:picLocks noChangeAspect="1"/>
          </p:cNvPicPr>
          <p:nvPr/>
        </p:nvPicPr>
        <p:blipFill>
          <a:blip r:embed="rId5"/>
          <a:stretch>
            <a:fillRect/>
          </a:stretch>
        </p:blipFill>
        <p:spPr>
          <a:xfrm>
            <a:off x="619682" y="1457941"/>
            <a:ext cx="5397500" cy="4318000"/>
          </a:xfrm>
          <a:prstGeom prst="rect">
            <a:avLst/>
          </a:prstGeom>
        </p:spPr>
      </p:pic>
      <p:sp>
        <p:nvSpPr>
          <p:cNvPr id="46" name="TextBox 45">
            <a:extLst>
              <a:ext uri="{FF2B5EF4-FFF2-40B4-BE49-F238E27FC236}">
                <a16:creationId xmlns:a16="http://schemas.microsoft.com/office/drawing/2014/main" id="{5AB94977-8335-FF99-A54F-7D8EB6008CAF}"/>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sp>
        <p:nvSpPr>
          <p:cNvPr id="2" name="TextBox 1">
            <a:extLst>
              <a:ext uri="{FF2B5EF4-FFF2-40B4-BE49-F238E27FC236}">
                <a16:creationId xmlns:a16="http://schemas.microsoft.com/office/drawing/2014/main" id="{EA8C8F41-F8E4-C37A-653C-AF9749DB4D2D}"/>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(1/7) =  0.86</a:t>
            </a:r>
            <a:endParaRPr lang="en-US" sz="2500" baseline="-25000" dirty="0"/>
          </a:p>
        </p:txBody>
      </p:sp>
      <p:sp>
        <p:nvSpPr>
          <p:cNvPr id="3" name="TextBox 2">
            <a:extLst>
              <a:ext uri="{FF2B5EF4-FFF2-40B4-BE49-F238E27FC236}">
                <a16:creationId xmlns:a16="http://schemas.microsoft.com/office/drawing/2014/main" id="{F6A54433-D5F5-D26C-A7DA-50A22C4973C6}"/>
              </a:ext>
            </a:extLst>
          </p:cNvPr>
          <p:cNvSpPr txBox="1"/>
          <p:nvPr/>
        </p:nvSpPr>
        <p:spPr>
          <a:xfrm>
            <a:off x="5020235" y="5993726"/>
            <a:ext cx="7289170" cy="769441"/>
          </a:xfrm>
          <a:prstGeom prst="rect">
            <a:avLst/>
          </a:prstGeom>
          <a:noFill/>
        </p:spPr>
        <p:txBody>
          <a:bodyPr wrap="square">
            <a:spAutoFit/>
          </a:bodyPr>
          <a:lstStyle/>
          <a:p>
            <a:r>
              <a:rPr lang="en-US" sz="2200" dirty="0"/>
              <a:t>86% need to be immune to stop the disease from spreading. </a:t>
            </a:r>
          </a:p>
          <a:p>
            <a:r>
              <a:rPr lang="en-US" sz="2200" dirty="0"/>
              <a:t>That means only 14% remaining </a:t>
            </a:r>
            <a:r>
              <a:rPr lang="en-US" sz="2200" dirty="0" err="1"/>
              <a:t>susceptibles</a:t>
            </a:r>
            <a:r>
              <a:rPr lang="en-US" sz="2200" dirty="0"/>
              <a:t> are permitted!</a:t>
            </a:r>
          </a:p>
        </p:txBody>
      </p:sp>
    </p:spTree>
    <p:extLst>
      <p:ext uri="{BB962C8B-B14F-4D97-AF65-F5344CB8AC3E}">
        <p14:creationId xmlns:p14="http://schemas.microsoft.com/office/powerpoint/2010/main" val="41263641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2098482" y="365125"/>
            <a:ext cx="7995036" cy="1325563"/>
          </a:xfrm>
        </p:spPr>
        <p:txBody>
          <a:bodyPr>
            <a:noAutofit/>
          </a:bodyPr>
          <a:lstStyle/>
          <a:p>
            <a:pPr algn="ctr"/>
            <a:r>
              <a:rPr lang="en-US" sz="3000" dirty="0">
                <a:latin typeface="Calibri" panose="020F0502020204030204" pitchFamily="34" charset="0"/>
                <a:cs typeface="Calibri" panose="020F0502020204030204" pitchFamily="34" charset="0"/>
              </a:rPr>
              <a:t>Myxoma virus evolved to</a:t>
            </a:r>
            <a:r>
              <a:rPr lang="en-US" sz="3000" b="1" dirty="0">
                <a:solidFill>
                  <a:srgbClr val="C00000"/>
                </a:solidFill>
                <a:latin typeface="Calibri" panose="020F0502020204030204" pitchFamily="34" charset="0"/>
                <a:cs typeface="Calibri" panose="020F0502020204030204" pitchFamily="34" charset="0"/>
              </a:rPr>
              <a:t> intermediate virulence</a:t>
            </a:r>
            <a:r>
              <a:rPr lang="en-US" sz="3000" dirty="0">
                <a:latin typeface="Calibri" panose="020F0502020204030204" pitchFamily="34" charset="0"/>
                <a:cs typeface="Calibri" panose="020F0502020204030204" pitchFamily="34" charset="0"/>
              </a:rPr>
              <a:t> in just a single year.</a:t>
            </a:r>
          </a:p>
        </p:txBody>
      </p:sp>
      <p:pic>
        <p:nvPicPr>
          <p:cNvPr id="8" name="Picture 7" descr="Table&#10;&#10;Description automatically generated">
            <a:extLst>
              <a:ext uri="{FF2B5EF4-FFF2-40B4-BE49-F238E27FC236}">
                <a16:creationId xmlns:a16="http://schemas.microsoft.com/office/drawing/2014/main" id="{C017F7EC-9B80-2DEA-9659-BAC03BA357DE}"/>
              </a:ext>
            </a:extLst>
          </p:cNvPr>
          <p:cNvPicPr>
            <a:picLocks noChangeAspect="1"/>
          </p:cNvPicPr>
          <p:nvPr/>
        </p:nvPicPr>
        <p:blipFill>
          <a:blip r:embed="rId3"/>
          <a:stretch>
            <a:fillRect/>
          </a:stretch>
        </p:blipFill>
        <p:spPr>
          <a:xfrm>
            <a:off x="1595561" y="1690688"/>
            <a:ext cx="8497957" cy="4572000"/>
          </a:xfrm>
          <a:prstGeom prst="rect">
            <a:avLst/>
          </a:prstGeom>
        </p:spPr>
      </p:pic>
      <p:sp>
        <p:nvSpPr>
          <p:cNvPr id="9" name="TextBox 8">
            <a:extLst>
              <a:ext uri="{FF2B5EF4-FFF2-40B4-BE49-F238E27FC236}">
                <a16:creationId xmlns:a16="http://schemas.microsoft.com/office/drawing/2014/main" id="{90EB09C8-E404-704E-0C7F-165C02985CB6}"/>
              </a:ext>
            </a:extLst>
          </p:cNvPr>
          <p:cNvSpPr txBox="1"/>
          <p:nvPr/>
        </p:nvSpPr>
        <p:spPr>
          <a:xfrm>
            <a:off x="9265920" y="6473726"/>
            <a:ext cx="2926080" cy="369332"/>
          </a:xfrm>
          <a:prstGeom prst="rect">
            <a:avLst/>
          </a:prstGeom>
          <a:solidFill>
            <a:schemeClr val="bg1"/>
          </a:solidFill>
        </p:spPr>
        <p:txBody>
          <a:bodyPr wrap="square" rtlCol="0">
            <a:spAutoFit/>
          </a:bodyPr>
          <a:lstStyle/>
          <a:p>
            <a:r>
              <a:rPr lang="en-US" dirty="0" err="1">
                <a:cs typeface="Franklin Gothic Medium"/>
              </a:rPr>
              <a:t>Fenner</a:t>
            </a:r>
            <a:r>
              <a:rPr lang="en-US" dirty="0">
                <a:cs typeface="Franklin Gothic Medium"/>
              </a:rPr>
              <a:t> 1983. </a:t>
            </a:r>
            <a:r>
              <a:rPr lang="en-US" i="1" dirty="0">
                <a:cs typeface="Franklin Gothic Medium"/>
              </a:rPr>
              <a:t>Proc Roy Soc B</a:t>
            </a:r>
          </a:p>
        </p:txBody>
      </p:sp>
      <p:sp>
        <p:nvSpPr>
          <p:cNvPr id="2" name="Rectangle 1">
            <a:extLst>
              <a:ext uri="{FF2B5EF4-FFF2-40B4-BE49-F238E27FC236}">
                <a16:creationId xmlns:a16="http://schemas.microsoft.com/office/drawing/2014/main" id="{CCA78F90-7B99-4440-8A47-850176905F43}"/>
              </a:ext>
            </a:extLst>
          </p:cNvPr>
          <p:cNvSpPr/>
          <p:nvPr/>
        </p:nvSpPr>
        <p:spPr>
          <a:xfrm>
            <a:off x="1595561" y="2425149"/>
            <a:ext cx="7137622" cy="503582"/>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CEFEFBF-1CFD-650C-2D5C-B9511F4E696E}"/>
              </a:ext>
            </a:extLst>
          </p:cNvPr>
          <p:cNvSpPr/>
          <p:nvPr/>
        </p:nvSpPr>
        <p:spPr>
          <a:xfrm>
            <a:off x="1595561" y="3451157"/>
            <a:ext cx="7137622" cy="25179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9015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919FA9B2-06FE-87EC-61C8-D25C99A6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07" y="1296770"/>
            <a:ext cx="4510694" cy="3765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FC9DEE-E0B4-097C-B2F8-E8E280EE5A09}"/>
              </a:ext>
            </a:extLst>
          </p:cNvPr>
          <p:cNvSpPr txBox="1"/>
          <p:nvPr/>
        </p:nvSpPr>
        <p:spPr>
          <a:xfrm>
            <a:off x="274320" y="5062219"/>
            <a:ext cx="2651760" cy="1477328"/>
          </a:xfrm>
          <a:prstGeom prst="rect">
            <a:avLst/>
          </a:prstGeom>
          <a:solidFill>
            <a:schemeClr val="bg1"/>
          </a:solidFill>
        </p:spPr>
        <p:txBody>
          <a:bodyPr wrap="square" rtlCol="0">
            <a:spAutoFit/>
          </a:bodyPr>
          <a:lstStyle/>
          <a:p>
            <a:r>
              <a:rPr lang="en-US" b="0" i="0" dirty="0">
                <a:solidFill>
                  <a:srgbClr val="202122"/>
                </a:solidFill>
                <a:effectLst/>
              </a:rPr>
              <a:t>Rabbits around a waterhole in the myxomatosis trial site on </a:t>
            </a:r>
            <a:r>
              <a:rPr lang="en-US" b="0" i="0" dirty="0" err="1">
                <a:solidFill>
                  <a:srgbClr val="202122"/>
                </a:solidFill>
                <a:effectLst/>
              </a:rPr>
              <a:t>Wardang</a:t>
            </a:r>
            <a:r>
              <a:rPr lang="en-US" b="0" i="0" dirty="0">
                <a:solidFill>
                  <a:srgbClr val="202122"/>
                </a:solidFill>
                <a:effectLst/>
              </a:rPr>
              <a:t> Island, Australia, 1938</a:t>
            </a:r>
            <a:endParaRPr lang="en-US" i="1" dirty="0">
              <a:cs typeface="Franklin Gothic Medium"/>
            </a:endParaRPr>
          </a:p>
        </p:txBody>
      </p:sp>
      <p:sp>
        <p:nvSpPr>
          <p:cNvPr id="5" name="Title 5">
            <a:extLst>
              <a:ext uri="{FF2B5EF4-FFF2-40B4-BE49-F238E27FC236}">
                <a16:creationId xmlns:a16="http://schemas.microsoft.com/office/drawing/2014/main" id="{39F591D3-FCF0-A99A-9DCD-A4DD7A57FE50}"/>
              </a:ext>
            </a:extLst>
          </p:cNvPr>
          <p:cNvSpPr>
            <a:spLocks noGrp="1"/>
          </p:cNvSpPr>
          <p:nvPr>
            <p:ph type="title"/>
          </p:nvPr>
        </p:nvSpPr>
        <p:spPr>
          <a:xfrm>
            <a:off x="609600" y="153090"/>
            <a:ext cx="10972800" cy="1325563"/>
          </a:xfrm>
        </p:spPr>
        <p:txBody>
          <a:bodyPr>
            <a:noAutofit/>
          </a:bodyPr>
          <a:lstStyle/>
          <a:p>
            <a:pPr algn="ctr"/>
            <a:r>
              <a:rPr lang="en-US" sz="3000" dirty="0">
                <a:latin typeface="Calibri" panose="020F0502020204030204" pitchFamily="34" charset="0"/>
                <a:cs typeface="Calibri" panose="020F0502020204030204" pitchFamily="34" charset="0"/>
              </a:rPr>
              <a:t>For Myxoma virus, </a:t>
            </a:r>
            <a:r>
              <a:rPr lang="en-US" sz="3000" b="1" dirty="0">
                <a:solidFill>
                  <a:srgbClr val="C00000"/>
                </a:solidFill>
                <a:latin typeface="Calibri" panose="020F0502020204030204" pitchFamily="34" charset="0"/>
                <a:cs typeface="Calibri" panose="020F0502020204030204" pitchFamily="34" charset="0"/>
              </a:rPr>
              <a:t>intermediate virulence evolution </a:t>
            </a:r>
            <a:r>
              <a:rPr lang="en-US" sz="3000" dirty="0">
                <a:latin typeface="Calibri" panose="020F0502020204030204" pitchFamily="34" charset="0"/>
                <a:cs typeface="Calibri" panose="020F0502020204030204" pitchFamily="34" charset="0"/>
              </a:rPr>
              <a:t>resulted from </a:t>
            </a:r>
            <a:r>
              <a:rPr lang="en-US" sz="3000" b="1" dirty="0">
                <a:solidFill>
                  <a:srgbClr val="C00000"/>
                </a:solidFill>
                <a:latin typeface="Calibri" panose="020F0502020204030204" pitchFamily="34" charset="0"/>
                <a:cs typeface="Calibri" panose="020F0502020204030204" pitchFamily="34" charset="0"/>
              </a:rPr>
              <a:t>optimization of the tradeoffs between virulence and transmission</a:t>
            </a:r>
            <a:r>
              <a:rPr lang="en-US" sz="3000" dirty="0">
                <a:latin typeface="Calibri" panose="020F0502020204030204" pitchFamily="34" charset="0"/>
                <a:cs typeface="Calibri" panose="020F0502020204030204" pitchFamily="34" charset="0"/>
              </a:rPr>
              <a:t>.</a:t>
            </a:r>
          </a:p>
        </p:txBody>
      </p:sp>
      <p:pic>
        <p:nvPicPr>
          <p:cNvPr id="4" name="Picture 3" descr="Chart, histogram&#10;&#10;Description automatically generated">
            <a:extLst>
              <a:ext uri="{FF2B5EF4-FFF2-40B4-BE49-F238E27FC236}">
                <a16:creationId xmlns:a16="http://schemas.microsoft.com/office/drawing/2014/main" id="{CB1D8014-EA1B-10D6-5716-613004181307}"/>
              </a:ext>
            </a:extLst>
          </p:cNvPr>
          <p:cNvPicPr>
            <a:picLocks noChangeAspect="1"/>
          </p:cNvPicPr>
          <p:nvPr/>
        </p:nvPicPr>
        <p:blipFill>
          <a:blip r:embed="rId4"/>
          <a:stretch>
            <a:fillRect/>
          </a:stretch>
        </p:blipFill>
        <p:spPr>
          <a:xfrm>
            <a:off x="5829300" y="1504950"/>
            <a:ext cx="5753100" cy="3848100"/>
          </a:xfrm>
          <a:prstGeom prst="rect">
            <a:avLst/>
          </a:prstGeom>
        </p:spPr>
      </p:pic>
      <p:sp>
        <p:nvSpPr>
          <p:cNvPr id="6" name="TextBox 5">
            <a:extLst>
              <a:ext uri="{FF2B5EF4-FFF2-40B4-BE49-F238E27FC236}">
                <a16:creationId xmlns:a16="http://schemas.microsoft.com/office/drawing/2014/main" id="{BEC7F34B-1239-2AA3-6C92-0AF8B897E96F}"/>
              </a:ext>
            </a:extLst>
          </p:cNvPr>
          <p:cNvSpPr txBox="1"/>
          <p:nvPr/>
        </p:nvSpPr>
        <p:spPr>
          <a:xfrm>
            <a:off x="6639338" y="6211669"/>
            <a:ext cx="5552662" cy="646331"/>
          </a:xfrm>
          <a:prstGeom prst="rect">
            <a:avLst/>
          </a:prstGeom>
          <a:solidFill>
            <a:schemeClr val="bg1"/>
          </a:solidFill>
        </p:spPr>
        <p:txBody>
          <a:bodyPr wrap="square" rtlCol="0">
            <a:spAutoFit/>
          </a:bodyPr>
          <a:lstStyle/>
          <a:p>
            <a:pPr algn="r"/>
            <a:r>
              <a:rPr lang="en-US" dirty="0">
                <a:cs typeface="Franklin Gothic Medium"/>
              </a:rPr>
              <a:t>Dwyer, Levin, and </a:t>
            </a:r>
            <a:r>
              <a:rPr lang="en-US" dirty="0" err="1">
                <a:cs typeface="Franklin Gothic Medium"/>
              </a:rPr>
              <a:t>Buttel</a:t>
            </a:r>
            <a:r>
              <a:rPr lang="en-US" dirty="0">
                <a:cs typeface="Franklin Gothic Medium"/>
              </a:rPr>
              <a:t>. 1990. </a:t>
            </a:r>
          </a:p>
          <a:p>
            <a:pPr algn="r"/>
            <a:r>
              <a:rPr lang="en-US" i="1" dirty="0">
                <a:cs typeface="Franklin Gothic Medium"/>
              </a:rPr>
              <a:t>Ecological Monographs.</a:t>
            </a:r>
          </a:p>
        </p:txBody>
      </p:sp>
      <p:pic>
        <p:nvPicPr>
          <p:cNvPr id="8" name="Picture 7" descr="Text&#10;&#10;Description automatically generated">
            <a:extLst>
              <a:ext uri="{FF2B5EF4-FFF2-40B4-BE49-F238E27FC236}">
                <a16:creationId xmlns:a16="http://schemas.microsoft.com/office/drawing/2014/main" id="{57530223-5224-8050-1476-2F108B03E4D0}"/>
              </a:ext>
            </a:extLst>
          </p:cNvPr>
          <p:cNvPicPr>
            <a:picLocks noChangeAspect="1"/>
          </p:cNvPicPr>
          <p:nvPr/>
        </p:nvPicPr>
        <p:blipFill rotWithShape="1">
          <a:blip r:embed="rId5"/>
          <a:srcRect l="13843" t="21480" r="5339"/>
          <a:stretch/>
        </p:blipFill>
        <p:spPr>
          <a:xfrm>
            <a:off x="5763040" y="5487802"/>
            <a:ext cx="3454659" cy="1370198"/>
          </a:xfrm>
          <a:prstGeom prst="rect">
            <a:avLst/>
          </a:prstGeom>
        </p:spPr>
      </p:pic>
      <p:cxnSp>
        <p:nvCxnSpPr>
          <p:cNvPr id="9" name="Straight Arrow Connector 8">
            <a:extLst>
              <a:ext uri="{FF2B5EF4-FFF2-40B4-BE49-F238E27FC236}">
                <a16:creationId xmlns:a16="http://schemas.microsoft.com/office/drawing/2014/main" id="{D4647779-46E6-287C-AAA5-68C67F30612B}"/>
              </a:ext>
            </a:extLst>
          </p:cNvPr>
          <p:cNvCxnSpPr>
            <a:cxnSpLocks/>
          </p:cNvCxnSpPr>
          <p:nvPr/>
        </p:nvCxnSpPr>
        <p:spPr>
          <a:xfrm flipV="1">
            <a:off x="5963480" y="3852986"/>
            <a:ext cx="152748" cy="440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BDAFCC7-85C2-A686-CA29-80B1D919A82B}"/>
              </a:ext>
            </a:extLst>
          </p:cNvPr>
          <p:cNvSpPr txBox="1">
            <a:spLocks/>
          </p:cNvSpPr>
          <p:nvPr/>
        </p:nvSpPr>
        <p:spPr>
          <a:xfrm>
            <a:off x="4838289" y="3985096"/>
            <a:ext cx="1513844"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Cumulative transmission function, similar to R</a:t>
            </a:r>
            <a:r>
              <a:rPr lang="en-US" sz="1800" baseline="-25000" dirty="0">
                <a:latin typeface="+mn-lt"/>
              </a:rPr>
              <a:t>0</a:t>
            </a:r>
          </a:p>
        </p:txBody>
      </p:sp>
    </p:spTree>
    <p:extLst>
      <p:ext uri="{BB962C8B-B14F-4D97-AF65-F5344CB8AC3E}">
        <p14:creationId xmlns:p14="http://schemas.microsoft.com/office/powerpoint/2010/main" val="15655621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B2EB-F642-10F4-16B7-378D82B2CBB2}"/>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pic>
        <p:nvPicPr>
          <p:cNvPr id="5" name="Content Placeholder 4" descr="Chart, line chart&#10;&#10;Description automatically generated">
            <a:extLst>
              <a:ext uri="{FF2B5EF4-FFF2-40B4-BE49-F238E27FC236}">
                <a16:creationId xmlns:a16="http://schemas.microsoft.com/office/drawing/2014/main" id="{EF187663-4253-27FA-89FD-AB4B2B272E4A}"/>
              </a:ext>
            </a:extLst>
          </p:cNvPr>
          <p:cNvPicPr>
            <a:picLocks noGrp="1" noChangeAspect="1"/>
          </p:cNvPicPr>
          <p:nvPr>
            <p:ph idx="1"/>
          </p:nvPr>
        </p:nvPicPr>
        <p:blipFill rotWithShape="1">
          <a:blip r:embed="rId3"/>
          <a:srcRect r="2707"/>
          <a:stretch/>
        </p:blipFill>
        <p:spPr>
          <a:xfrm>
            <a:off x="371060" y="2879475"/>
            <a:ext cx="8096542" cy="3541203"/>
          </a:xfrm>
        </p:spPr>
      </p:pic>
      <p:pic>
        <p:nvPicPr>
          <p:cNvPr id="8" name="Picture 7" descr="A close up of a bug&#10;&#10;Description automatically generated with low confidence">
            <a:extLst>
              <a:ext uri="{FF2B5EF4-FFF2-40B4-BE49-F238E27FC236}">
                <a16:creationId xmlns:a16="http://schemas.microsoft.com/office/drawing/2014/main" id="{D152420B-EB7D-100B-6048-F8F79EE58E6D}"/>
              </a:ext>
            </a:extLst>
          </p:cNvPr>
          <p:cNvPicPr>
            <a:picLocks noChangeAspect="1"/>
          </p:cNvPicPr>
          <p:nvPr/>
        </p:nvPicPr>
        <p:blipFill>
          <a:blip r:embed="rId4"/>
          <a:stretch>
            <a:fillRect/>
          </a:stretch>
        </p:blipFill>
        <p:spPr>
          <a:xfrm>
            <a:off x="8586870" y="776288"/>
            <a:ext cx="3480569" cy="5032375"/>
          </a:xfrm>
          <a:prstGeom prst="rect">
            <a:avLst/>
          </a:prstGeom>
          <a:ln>
            <a:noFill/>
          </a:ln>
          <a:effectLst>
            <a:softEdge rad="112500"/>
          </a:effectLst>
        </p:spPr>
      </p:pic>
      <p:sp>
        <p:nvSpPr>
          <p:cNvPr id="9" name="Content Placeholder 2">
            <a:extLst>
              <a:ext uri="{FF2B5EF4-FFF2-40B4-BE49-F238E27FC236}">
                <a16:creationId xmlns:a16="http://schemas.microsoft.com/office/drawing/2014/main" id="{1AC5C6C5-1E3A-1B0D-BF24-17D957B78EA3}"/>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Monarch butterflies infected with the protozoan parasite, </a:t>
            </a:r>
            <a:r>
              <a:rPr lang="en-US" sz="2200" i="1" dirty="0" err="1"/>
              <a:t>Ophryocystis</a:t>
            </a:r>
            <a:r>
              <a:rPr lang="en-US" sz="2200" i="1" dirty="0"/>
              <a:t> </a:t>
            </a:r>
            <a:r>
              <a:rPr lang="en-US" sz="2200" i="1" dirty="0" err="1"/>
              <a:t>elektroscirrha</a:t>
            </a:r>
            <a:r>
              <a:rPr lang="en-US" sz="2200" dirty="0"/>
              <a:t>, demonstrate reduced emergence and mating probabilities at higher parasite spore load (</a:t>
            </a:r>
            <a:r>
              <a:rPr lang="en-US" sz="2200" b="1" dirty="0">
                <a:solidFill>
                  <a:srgbClr val="C00000"/>
                </a:solidFill>
              </a:rPr>
              <a:t>virulence</a:t>
            </a:r>
            <a:r>
              <a:rPr lang="en-US" sz="2200" dirty="0"/>
              <a:t>). </a:t>
            </a:r>
          </a:p>
        </p:txBody>
      </p:sp>
      <p:sp>
        <p:nvSpPr>
          <p:cNvPr id="10" name="Rectangle 9">
            <a:extLst>
              <a:ext uri="{FF2B5EF4-FFF2-40B4-BE49-F238E27FC236}">
                <a16:creationId xmlns:a16="http://schemas.microsoft.com/office/drawing/2014/main" id="{D5F21C0F-ECE6-77E2-FB6D-EA224C128CA0}"/>
              </a:ext>
            </a:extLst>
          </p:cNvPr>
          <p:cNvSpPr/>
          <p:nvPr/>
        </p:nvSpPr>
        <p:spPr>
          <a:xfrm>
            <a:off x="371060" y="287947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E88102-33C9-3465-1A70-20D74579A0BD}"/>
              </a:ext>
            </a:extLst>
          </p:cNvPr>
          <p:cNvSpPr/>
          <p:nvPr/>
        </p:nvSpPr>
        <p:spPr>
          <a:xfrm>
            <a:off x="4644886" y="274282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161D03-E485-A101-A722-6130C6A4AD39}"/>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Tree>
    <p:extLst>
      <p:ext uri="{BB962C8B-B14F-4D97-AF65-F5344CB8AC3E}">
        <p14:creationId xmlns:p14="http://schemas.microsoft.com/office/powerpoint/2010/main" val="33417888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t>On the flip side, higher parasite loads also led to increased </a:t>
            </a:r>
            <a:r>
              <a:rPr lang="en-US" sz="2200" b="1" dirty="0">
                <a:solidFill>
                  <a:srgbClr val="C00000"/>
                </a:solidFill>
              </a:rPr>
              <a:t>transmission</a:t>
            </a:r>
            <a:r>
              <a:rPr lang="en-US" sz="2200" dirty="0"/>
              <a:t> through higher proportions of monarch eggs that acquired spores and higher numbers of parasites per egg and milkweed leaf, which increased the probability of infection.</a:t>
            </a:r>
          </a:p>
        </p:txBody>
      </p:sp>
      <p:pic>
        <p:nvPicPr>
          <p:cNvPr id="10" name="Picture 9" descr="Chart, scatter chart&#10;&#10;Description automatically generated">
            <a:extLst>
              <a:ext uri="{FF2B5EF4-FFF2-40B4-BE49-F238E27FC236}">
                <a16:creationId xmlns:a16="http://schemas.microsoft.com/office/drawing/2014/main" id="{5E697EFC-F446-3263-8F8E-6A468935118A}"/>
              </a:ext>
            </a:extLst>
          </p:cNvPr>
          <p:cNvPicPr>
            <a:picLocks noChangeAspect="1"/>
          </p:cNvPicPr>
          <p:nvPr/>
        </p:nvPicPr>
        <p:blipFill rotWithShape="1">
          <a:blip r:embed="rId3"/>
          <a:srcRect r="50764" b="5080"/>
          <a:stretch/>
        </p:blipFill>
        <p:spPr>
          <a:xfrm>
            <a:off x="124561" y="3804262"/>
            <a:ext cx="3111217" cy="2807193"/>
          </a:xfrm>
          <a:prstGeom prst="rect">
            <a:avLst/>
          </a:prstGeom>
        </p:spPr>
      </p:pic>
      <p:pic>
        <p:nvPicPr>
          <p:cNvPr id="12" name="Picture 11" descr="Chart, scatter chart&#10;&#10;Description automatically generated">
            <a:extLst>
              <a:ext uri="{FF2B5EF4-FFF2-40B4-BE49-F238E27FC236}">
                <a16:creationId xmlns:a16="http://schemas.microsoft.com/office/drawing/2014/main" id="{D0C25A9B-EFC2-25CF-7B09-C5BE3D769813}"/>
              </a:ext>
            </a:extLst>
          </p:cNvPr>
          <p:cNvPicPr>
            <a:picLocks noChangeAspect="1"/>
          </p:cNvPicPr>
          <p:nvPr/>
        </p:nvPicPr>
        <p:blipFill>
          <a:blip r:embed="rId4"/>
          <a:stretch>
            <a:fillRect/>
          </a:stretch>
        </p:blipFill>
        <p:spPr>
          <a:xfrm>
            <a:off x="3024017" y="3753123"/>
            <a:ext cx="2909896" cy="2807194"/>
          </a:xfrm>
          <a:prstGeom prst="rect">
            <a:avLst/>
          </a:prstGeom>
        </p:spPr>
      </p:pic>
      <p:pic>
        <p:nvPicPr>
          <p:cNvPr id="14" name="Picture 13" descr="Chart, scatter chart&#10;&#10;Description automatically generated">
            <a:extLst>
              <a:ext uri="{FF2B5EF4-FFF2-40B4-BE49-F238E27FC236}">
                <a16:creationId xmlns:a16="http://schemas.microsoft.com/office/drawing/2014/main" id="{10AFACEA-BD15-EF79-8BD8-BE7CCDAAEA36}"/>
              </a:ext>
            </a:extLst>
          </p:cNvPr>
          <p:cNvPicPr>
            <a:picLocks noChangeAspect="1"/>
          </p:cNvPicPr>
          <p:nvPr/>
        </p:nvPicPr>
        <p:blipFill>
          <a:blip r:embed="rId5"/>
          <a:stretch>
            <a:fillRect/>
          </a:stretch>
        </p:blipFill>
        <p:spPr>
          <a:xfrm>
            <a:off x="5858568" y="3753123"/>
            <a:ext cx="2781311" cy="2858332"/>
          </a:xfrm>
          <a:prstGeom prst="rect">
            <a:avLst/>
          </a:prstGeom>
        </p:spPr>
      </p:pic>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6"/>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
        <p:nvSpPr>
          <p:cNvPr id="19" name="Title 1">
            <a:extLst>
              <a:ext uri="{FF2B5EF4-FFF2-40B4-BE49-F238E27FC236}">
                <a16:creationId xmlns:a16="http://schemas.microsoft.com/office/drawing/2014/main" id="{3062FEAD-20CE-7F91-EF62-F15F95C0FEAC}"/>
              </a:ext>
            </a:extLst>
          </p:cNvPr>
          <p:cNvSpPr txBox="1">
            <a:spLocks/>
          </p:cNvSpPr>
          <p:nvPr/>
        </p:nvSpPr>
        <p:spPr>
          <a:xfrm>
            <a:off x="371060" y="0"/>
            <a:ext cx="11449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latin typeface="+mn-lt"/>
              </a:rPr>
              <a:t>Another classic </a:t>
            </a:r>
            <a:r>
              <a:rPr lang="en-US" sz="3000" b="1">
                <a:solidFill>
                  <a:srgbClr val="C00000"/>
                </a:solidFill>
                <a:latin typeface="+mn-lt"/>
              </a:rPr>
              <a:t>transmission-virulence tradeoff:</a:t>
            </a:r>
            <a:r>
              <a:rPr lang="en-US" sz="3000">
                <a:latin typeface="+mn-lt"/>
              </a:rPr>
              <a:t> </a:t>
            </a:r>
            <a:br>
              <a:rPr lang="en-US" sz="3000">
                <a:latin typeface="+mn-lt"/>
              </a:rPr>
            </a:br>
            <a:r>
              <a:rPr lang="en-US" sz="3000">
                <a:latin typeface="+mn-lt"/>
              </a:rPr>
              <a:t>parasites of monarch butterflies</a:t>
            </a:r>
            <a:endParaRPr lang="en-US" sz="3000" dirty="0">
              <a:latin typeface="+mn-lt"/>
            </a:endParaRPr>
          </a:p>
        </p:txBody>
      </p:sp>
    </p:spTree>
    <p:extLst>
      <p:ext uri="{BB962C8B-B14F-4D97-AF65-F5344CB8AC3E}">
        <p14:creationId xmlns:p14="http://schemas.microsoft.com/office/powerpoint/2010/main" val="27599437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solidFill>
                  <a:schemeClr val="bg1">
                    <a:lumMod val="75000"/>
                  </a:schemeClr>
                </a:solidFill>
              </a:rPr>
              <a:t>On the flip side, higher parasite loads also led to increased </a:t>
            </a:r>
            <a:r>
              <a:rPr lang="en-US" sz="2200" b="1" dirty="0">
                <a:solidFill>
                  <a:schemeClr val="bg1">
                    <a:lumMod val="75000"/>
                  </a:schemeClr>
                </a:solidFill>
              </a:rPr>
              <a:t>transmission</a:t>
            </a:r>
            <a:r>
              <a:rPr lang="en-US" sz="2200" dirty="0">
                <a:solidFill>
                  <a:schemeClr val="bg1">
                    <a:lumMod val="75000"/>
                  </a:schemeClr>
                </a:solidFill>
              </a:rPr>
              <a:t> through higher proportions of monarch eggs that acquired spores and higher numbers of parasites per egg and milkweed leaf, which increased the probability of infection.</a:t>
            </a:r>
          </a:p>
          <a:p>
            <a:r>
              <a:rPr lang="en-US" sz="2200" b="1" dirty="0">
                <a:solidFill>
                  <a:srgbClr val="C00000"/>
                </a:solidFill>
              </a:rPr>
              <a:t>Parasite fitness is calculated to be maximized at intermediate spore load.</a:t>
            </a:r>
          </a:p>
        </p:txBody>
      </p:sp>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3"/>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grpSp>
        <p:nvGrpSpPr>
          <p:cNvPr id="3" name="Group 2">
            <a:extLst>
              <a:ext uri="{FF2B5EF4-FFF2-40B4-BE49-F238E27FC236}">
                <a16:creationId xmlns:a16="http://schemas.microsoft.com/office/drawing/2014/main" id="{A3B73783-152E-266C-72B2-1A7EB5669A6D}"/>
              </a:ext>
            </a:extLst>
          </p:cNvPr>
          <p:cNvGrpSpPr/>
          <p:nvPr/>
        </p:nvGrpSpPr>
        <p:grpSpPr>
          <a:xfrm>
            <a:off x="2695119" y="4057037"/>
            <a:ext cx="3686959" cy="2624506"/>
            <a:chOff x="5457041" y="2978639"/>
            <a:chExt cx="3686959" cy="2624506"/>
          </a:xfrm>
        </p:grpSpPr>
        <p:pic>
          <p:nvPicPr>
            <p:cNvPr id="4" name="Main graphic">
              <a:extLst>
                <a:ext uri="{FF2B5EF4-FFF2-40B4-BE49-F238E27FC236}">
                  <a16:creationId xmlns:a16="http://schemas.microsoft.com/office/drawing/2014/main" id="{8B76DB6A-FF7B-AC5E-C06F-29EF536EA92C}"/>
                </a:ext>
              </a:extLst>
            </p:cNvPr>
            <p:cNvPicPr/>
            <p:nvPr/>
          </p:nvPicPr>
          <p:blipFill rotWithShape="1">
            <a:blip r:embed="rId4"/>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5BA3C0-F5BD-BEE6-BA04-2A67F76E2CD8}"/>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5" name="TextBox 4">
                  <a:extLst>
                    <a:ext uri="{FF2B5EF4-FFF2-40B4-BE49-F238E27FC236}">
                      <a16:creationId xmlns:a16="http://schemas.microsoft.com/office/drawing/2014/main" id="{B35BA3C0-F5BD-BEE6-BA04-2A67F76E2CD8}"/>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5"/>
                  <a:stretch>
                    <a:fillRect l="-8571" r="-22857"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0BB59E-EA67-F279-681B-290C00FC7EC8}"/>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6" name="TextBox 5">
                  <a:extLst>
                    <a:ext uri="{FF2B5EF4-FFF2-40B4-BE49-F238E27FC236}">
                      <a16:creationId xmlns:a16="http://schemas.microsoft.com/office/drawing/2014/main" id="{840BB59E-EA67-F279-681B-290C00FC7EC8}"/>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6"/>
                  <a:stretch>
                    <a:fillRect t="-8571" b="-25714"/>
                  </a:stretch>
                </a:blipFill>
              </p:spPr>
              <p:txBody>
                <a:bodyPr/>
                <a:lstStyle/>
                <a:p>
                  <a:r>
                    <a:rPr lang="en-US">
                      <a:noFill/>
                    </a:rPr>
                    <a:t> </a:t>
                  </a:r>
                </a:p>
              </p:txBody>
            </p:sp>
          </mc:Fallback>
        </mc:AlternateContent>
      </p:grpSp>
      <p:sp>
        <p:nvSpPr>
          <p:cNvPr id="11" name="Title 1">
            <a:extLst>
              <a:ext uri="{FF2B5EF4-FFF2-40B4-BE49-F238E27FC236}">
                <a16:creationId xmlns:a16="http://schemas.microsoft.com/office/drawing/2014/main" id="{04304486-205B-D95A-51DB-BACA341DA99E}"/>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spTree>
    <p:extLst>
      <p:ext uri="{BB962C8B-B14F-4D97-AF65-F5344CB8AC3E}">
        <p14:creationId xmlns:p14="http://schemas.microsoft.com/office/powerpoint/2010/main" val="39266181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(e.g. fitness effects on reproduction vs. adult mortality)</a:t>
            </a:r>
          </a:p>
          <a:p>
            <a:pPr lvl="1"/>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1855305"/>
            <a:ext cx="10672171" cy="446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7457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5188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highlight>
                  <a:srgbClr val="FFFF00"/>
                </a:highlight>
              </a:rPr>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0244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87626" y="0"/>
            <a:ext cx="10515600" cy="1325563"/>
          </a:xfrm>
        </p:spPr>
        <p:txBody>
          <a:bodyPr>
            <a:normAutofit/>
          </a:bodyPr>
          <a:lstStyle/>
          <a:p>
            <a:pPr lvl="2"/>
            <a:r>
              <a:rPr lang="en-US" sz="3000" dirty="0">
                <a:latin typeface="Calibri" panose="020F0502020204030204" pitchFamily="34" charset="0"/>
                <a:cs typeface="Calibri" panose="020F0502020204030204" pitchFamily="34" charset="0"/>
              </a:rPr>
              <a:t>Sometimes, virulence is the result of the host’s immune response, rather than the direct impact of the parasite itself</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in graphic">
            <a:extLst>
              <a:ext uri="{FF2B5EF4-FFF2-40B4-BE49-F238E27FC236}">
                <a16:creationId xmlns:a16="http://schemas.microsoft.com/office/drawing/2014/main" id="{6B072FC8-F91A-C963-0D69-A26E2DFECF4C}"/>
              </a:ext>
            </a:extLst>
          </p:cNvPr>
          <p:cNvPicPr/>
          <p:nvPr/>
        </p:nvPicPr>
        <p:blipFill>
          <a:blip r:embed="rId3"/>
          <a:stretch/>
        </p:blipFill>
        <p:spPr>
          <a:xfrm>
            <a:off x="823715" y="1269151"/>
            <a:ext cx="10515600" cy="3823195"/>
          </a:xfrm>
          <a:prstGeom prst="rect">
            <a:avLst/>
          </a:prstGeom>
          <a:ln>
            <a:noFill/>
          </a:ln>
        </p:spPr>
      </p:pic>
      <p:sp>
        <p:nvSpPr>
          <p:cNvPr id="4" name="TextBox 3">
            <a:extLst>
              <a:ext uri="{FF2B5EF4-FFF2-40B4-BE49-F238E27FC236}">
                <a16:creationId xmlns:a16="http://schemas.microsoft.com/office/drawing/2014/main" id="{88FC49D2-E35D-201D-B2B3-0FEB46DCDEE5}"/>
              </a:ext>
            </a:extLst>
          </p:cNvPr>
          <p:cNvSpPr txBox="1"/>
          <p:nvPr/>
        </p:nvSpPr>
        <p:spPr>
          <a:xfrm>
            <a:off x="-232025" y="6488668"/>
            <a:ext cx="3001729" cy="369332"/>
          </a:xfrm>
          <a:prstGeom prst="rect">
            <a:avLst/>
          </a:prstGeom>
          <a:noFill/>
        </p:spPr>
        <p:txBody>
          <a:bodyPr wrap="square" rtlCol="0">
            <a:spAutoFit/>
          </a:bodyPr>
          <a:lstStyle/>
          <a:p>
            <a:pPr algn="r"/>
            <a:r>
              <a:rPr lang="en-US" dirty="0">
                <a:cs typeface="Franklin Gothic Medium"/>
              </a:rPr>
              <a:t>Graham et al. 2010. </a:t>
            </a:r>
            <a:r>
              <a:rPr lang="en-US" i="1" dirty="0">
                <a:cs typeface="Franklin Gothic Medium"/>
              </a:rPr>
              <a:t>Science.</a:t>
            </a:r>
            <a:endParaRPr lang="en-US" dirty="0">
              <a:latin typeface="+mj-lt"/>
              <a:cs typeface="Franklin Gothic Medium"/>
            </a:endParaRPr>
          </a:p>
        </p:txBody>
      </p:sp>
      <p:sp>
        <p:nvSpPr>
          <p:cNvPr id="5" name="TextBox 4">
            <a:extLst>
              <a:ext uri="{FF2B5EF4-FFF2-40B4-BE49-F238E27FC236}">
                <a16:creationId xmlns:a16="http://schemas.microsoft.com/office/drawing/2014/main" id="{2611FE56-8CDC-3192-E50E-1495EDC2FFFC}"/>
              </a:ext>
            </a:extLst>
          </p:cNvPr>
          <p:cNvSpPr txBox="1"/>
          <p:nvPr/>
        </p:nvSpPr>
        <p:spPr>
          <a:xfrm>
            <a:off x="179279" y="5348253"/>
            <a:ext cx="8840433" cy="769441"/>
          </a:xfrm>
          <a:prstGeom prst="rect">
            <a:avLst/>
          </a:prstGeom>
          <a:noFill/>
        </p:spPr>
        <p:txBody>
          <a:bodyPr wrap="square">
            <a:spAutoFit/>
          </a:bodyPr>
          <a:lstStyle/>
          <a:p>
            <a:r>
              <a:rPr lang="en-US" sz="2200" dirty="0"/>
              <a:t>Self-reactive antibodies (ANA) </a:t>
            </a:r>
            <a:r>
              <a:rPr lang="en-US" sz="2200" b="1" dirty="0">
                <a:solidFill>
                  <a:schemeClr val="accent5">
                    <a:lumMod val="75000"/>
                  </a:schemeClr>
                </a:solidFill>
              </a:rPr>
              <a:t>promote survival by downregulating worms in crash years</a:t>
            </a:r>
            <a:r>
              <a:rPr lang="en-US" sz="2200" dirty="0"/>
              <a:t> but </a:t>
            </a:r>
            <a:r>
              <a:rPr lang="en-US" sz="2200" b="1" dirty="0">
                <a:solidFill>
                  <a:srgbClr val="C00000"/>
                </a:solidFill>
              </a:rPr>
              <a:t>impede survival via immunopathology in peak years!</a:t>
            </a:r>
          </a:p>
        </p:txBody>
      </p:sp>
      <p:pic>
        <p:nvPicPr>
          <p:cNvPr id="6" name="Picture 4" descr="St Kilda Soay sheep study reaches 30th anniversary - BBC News">
            <a:extLst>
              <a:ext uri="{FF2B5EF4-FFF2-40B4-BE49-F238E27FC236}">
                <a16:creationId xmlns:a16="http://schemas.microsoft.com/office/drawing/2014/main" id="{E96547E3-B900-F07E-8EEA-72E68A0146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6" t="265" r="-1" b="56"/>
          <a:stretch/>
        </p:blipFill>
        <p:spPr bwMode="auto">
          <a:xfrm>
            <a:off x="9071488" y="5092346"/>
            <a:ext cx="3120512" cy="175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7329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4293704"/>
            <a:ext cx="10672171" cy="207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29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B95F3-A3B3-3754-E36C-356F0D176C7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F363B4A-9D16-EFBA-0CD4-9D955B4A32E0}"/>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22" name="Rectangle 21">
                <a:extLst>
                  <a:ext uri="{FF2B5EF4-FFF2-40B4-BE49-F238E27FC236}">
                    <a16:creationId xmlns:a16="http://schemas.microsoft.com/office/drawing/2014/main" id="{1F363B4A-9D16-EFBA-0CD4-9D955B4A32E0}"/>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FA6164C-48B6-3034-BDF0-68B27AFDBE84}"/>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pic>
        <p:nvPicPr>
          <p:cNvPr id="44" name="Picture 43">
            <a:extLst>
              <a:ext uri="{FF2B5EF4-FFF2-40B4-BE49-F238E27FC236}">
                <a16:creationId xmlns:a16="http://schemas.microsoft.com/office/drawing/2014/main" id="{30B13579-E2E8-5CF5-AEBF-57CC13727A97}"/>
              </a:ext>
            </a:extLst>
          </p:cNvPr>
          <p:cNvPicPr>
            <a:picLocks noChangeAspect="1"/>
          </p:cNvPicPr>
          <p:nvPr/>
        </p:nvPicPr>
        <p:blipFill>
          <a:blip r:embed="rId4"/>
          <a:stretch>
            <a:fillRect/>
          </a:stretch>
        </p:blipFill>
        <p:spPr>
          <a:xfrm>
            <a:off x="6132053" y="1457941"/>
            <a:ext cx="5397501" cy="4318000"/>
          </a:xfrm>
          <a:prstGeom prst="rect">
            <a:avLst/>
          </a:prstGeom>
        </p:spPr>
      </p:pic>
      <p:pic>
        <p:nvPicPr>
          <p:cNvPr id="45" name="Picture 44">
            <a:extLst>
              <a:ext uri="{FF2B5EF4-FFF2-40B4-BE49-F238E27FC236}">
                <a16:creationId xmlns:a16="http://schemas.microsoft.com/office/drawing/2014/main" id="{14C4DB00-0354-3403-D3A7-8DA1DED13115}"/>
              </a:ext>
            </a:extLst>
          </p:cNvPr>
          <p:cNvPicPr>
            <a:picLocks noChangeAspect="1"/>
          </p:cNvPicPr>
          <p:nvPr/>
        </p:nvPicPr>
        <p:blipFill>
          <a:blip r:embed="rId5"/>
          <a:stretch>
            <a:fillRect/>
          </a:stretch>
        </p:blipFill>
        <p:spPr>
          <a:xfrm>
            <a:off x="619682" y="1457941"/>
            <a:ext cx="5397500" cy="4318000"/>
          </a:xfrm>
          <a:prstGeom prst="rect">
            <a:avLst/>
          </a:prstGeom>
        </p:spPr>
      </p:pic>
      <p:sp>
        <p:nvSpPr>
          <p:cNvPr id="46" name="TextBox 45">
            <a:extLst>
              <a:ext uri="{FF2B5EF4-FFF2-40B4-BE49-F238E27FC236}">
                <a16:creationId xmlns:a16="http://schemas.microsoft.com/office/drawing/2014/main" id="{999AA9DC-D8B3-3A38-9279-59E3C783E0A3}"/>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sp>
        <p:nvSpPr>
          <p:cNvPr id="2" name="TextBox 1">
            <a:extLst>
              <a:ext uri="{FF2B5EF4-FFF2-40B4-BE49-F238E27FC236}">
                <a16:creationId xmlns:a16="http://schemas.microsoft.com/office/drawing/2014/main" id="{5B1FF1F0-5B5D-95F4-E945-754F7CA29D1C}"/>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(1/7) =  0.86</a:t>
            </a:r>
            <a:endParaRPr lang="en-US" sz="2500" baseline="-25000" dirty="0"/>
          </a:p>
        </p:txBody>
      </p:sp>
      <p:sp>
        <p:nvSpPr>
          <p:cNvPr id="3" name="TextBox 2">
            <a:extLst>
              <a:ext uri="{FF2B5EF4-FFF2-40B4-BE49-F238E27FC236}">
                <a16:creationId xmlns:a16="http://schemas.microsoft.com/office/drawing/2014/main" id="{4333873B-4E5E-FCD0-0FEC-926CFAF7468F}"/>
              </a:ext>
            </a:extLst>
          </p:cNvPr>
          <p:cNvSpPr txBox="1"/>
          <p:nvPr/>
        </p:nvSpPr>
        <p:spPr>
          <a:xfrm>
            <a:off x="5020235" y="5993726"/>
            <a:ext cx="7289170" cy="769441"/>
          </a:xfrm>
          <a:prstGeom prst="rect">
            <a:avLst/>
          </a:prstGeom>
          <a:noFill/>
        </p:spPr>
        <p:txBody>
          <a:bodyPr wrap="square">
            <a:spAutoFit/>
          </a:bodyPr>
          <a:lstStyle/>
          <a:p>
            <a:r>
              <a:rPr lang="en-US" sz="2200" dirty="0"/>
              <a:t>86% need to be immune to stop the disease from spreading. </a:t>
            </a:r>
          </a:p>
          <a:p>
            <a:r>
              <a:rPr lang="en-US" sz="2200" dirty="0"/>
              <a:t>That means only 14% remaining </a:t>
            </a:r>
            <a:r>
              <a:rPr lang="en-US" sz="2200" dirty="0" err="1"/>
              <a:t>susceptibles</a:t>
            </a:r>
            <a:r>
              <a:rPr lang="en-US" sz="2200" dirty="0"/>
              <a:t> are permitted!</a:t>
            </a:r>
          </a:p>
        </p:txBody>
      </p:sp>
      <p:cxnSp>
        <p:nvCxnSpPr>
          <p:cNvPr id="4" name="Straight Connector 3">
            <a:extLst>
              <a:ext uri="{FF2B5EF4-FFF2-40B4-BE49-F238E27FC236}">
                <a16:creationId xmlns:a16="http://schemas.microsoft.com/office/drawing/2014/main" id="{EBD76ACE-981F-7440-CD29-B3A3EF2B82AD}"/>
              </a:ext>
            </a:extLst>
          </p:cNvPr>
          <p:cNvCxnSpPr/>
          <p:nvPr/>
        </p:nvCxnSpPr>
        <p:spPr>
          <a:xfrm flipV="1">
            <a:off x="1874305" y="1603743"/>
            <a:ext cx="0" cy="359128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623D749-8672-C309-3E5A-59E2C1BEAB6C}"/>
              </a:ext>
            </a:extLst>
          </p:cNvPr>
          <p:cNvCxnSpPr>
            <a:cxnSpLocks/>
          </p:cNvCxnSpPr>
          <p:nvPr/>
        </p:nvCxnSpPr>
        <p:spPr>
          <a:xfrm flipV="1">
            <a:off x="7589520" y="1577806"/>
            <a:ext cx="0" cy="361721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780CFC-D318-2DD2-FA8E-AF6A4CCEF09D}"/>
              </a:ext>
            </a:extLst>
          </p:cNvPr>
          <p:cNvSpPr txBox="1"/>
          <p:nvPr/>
        </p:nvSpPr>
        <p:spPr>
          <a:xfrm>
            <a:off x="7708039" y="1655364"/>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7" name="TextBox 6">
            <a:extLst>
              <a:ext uri="{FF2B5EF4-FFF2-40B4-BE49-F238E27FC236}">
                <a16:creationId xmlns:a16="http://schemas.microsoft.com/office/drawing/2014/main" id="{C8A4E53A-B187-45AA-2E09-2DC644402C22}"/>
              </a:ext>
            </a:extLst>
          </p:cNvPr>
          <p:cNvSpPr txBox="1"/>
          <p:nvPr/>
        </p:nvSpPr>
        <p:spPr>
          <a:xfrm>
            <a:off x="6887001" y="1655363"/>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
        <p:nvSpPr>
          <p:cNvPr id="8" name="TextBox 7">
            <a:extLst>
              <a:ext uri="{FF2B5EF4-FFF2-40B4-BE49-F238E27FC236}">
                <a16:creationId xmlns:a16="http://schemas.microsoft.com/office/drawing/2014/main" id="{3A214C25-79FE-1E53-6D92-F48821C5490E}"/>
              </a:ext>
            </a:extLst>
          </p:cNvPr>
          <p:cNvSpPr txBox="1"/>
          <p:nvPr/>
        </p:nvSpPr>
        <p:spPr>
          <a:xfrm>
            <a:off x="1166767" y="1963922"/>
            <a:ext cx="765304" cy="378395"/>
          </a:xfrm>
          <a:prstGeom prst="rect">
            <a:avLst/>
          </a:prstGeom>
          <a:solidFill>
            <a:schemeClr val="bg1"/>
          </a:solidFill>
          <a:effectLst>
            <a:softEdge rad="67833"/>
          </a:effectLst>
        </p:spPr>
        <p:txBody>
          <a:bodyPr wrap="square">
            <a:spAutoFit/>
          </a:bodyPr>
          <a:lstStyle/>
          <a:p>
            <a:r>
              <a:rPr lang="en-US" dirty="0"/>
              <a:t>R</a:t>
            </a:r>
            <a:r>
              <a:rPr lang="en-US" baseline="-25000" dirty="0"/>
              <a:t>E</a:t>
            </a:r>
            <a:r>
              <a:rPr lang="en-US" dirty="0"/>
              <a:t> &gt; 1</a:t>
            </a:r>
            <a:endParaRPr lang="en-US" baseline="-25000" dirty="0"/>
          </a:p>
        </p:txBody>
      </p:sp>
      <p:sp>
        <p:nvSpPr>
          <p:cNvPr id="9" name="TextBox 8">
            <a:extLst>
              <a:ext uri="{FF2B5EF4-FFF2-40B4-BE49-F238E27FC236}">
                <a16:creationId xmlns:a16="http://schemas.microsoft.com/office/drawing/2014/main" id="{3649CF5C-D384-3FA3-37DC-EC3C907369FC}"/>
              </a:ext>
            </a:extLst>
          </p:cNvPr>
          <p:cNvSpPr txBox="1"/>
          <p:nvPr/>
        </p:nvSpPr>
        <p:spPr>
          <a:xfrm>
            <a:off x="1896213" y="1582427"/>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Tree>
    <p:extLst>
      <p:ext uri="{BB962C8B-B14F-4D97-AF65-F5344CB8AC3E}">
        <p14:creationId xmlns:p14="http://schemas.microsoft.com/office/powerpoint/2010/main" val="16619477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solidFill>
                  <a:schemeClr val="bg1">
                    <a:lumMod val="65000"/>
                  </a:schemeClr>
                </a:solidFill>
              </a:rPr>
              <a:t>This is partly due to challenges arising from the difficulty of measuring (and defining) transmission and virulence.</a:t>
            </a:r>
          </a:p>
          <a:p>
            <a:pPr lvl="1"/>
            <a:r>
              <a:rPr lang="en-US" dirty="0">
                <a:solidFill>
                  <a:schemeClr val="bg1">
                    <a:lumMod val="65000"/>
                  </a:schemeClr>
                </a:solidFill>
              </a:rPr>
              <a:t>Virulence is a fitness cost that the parasite inflicts on the host, but these can take diverse forms, with differing consequences for the evolution of virulence. </a:t>
            </a:r>
          </a:p>
          <a:p>
            <a:pPr lvl="2"/>
            <a:r>
              <a:rPr lang="en-US" dirty="0">
                <a:solidFill>
                  <a:schemeClr val="bg1">
                    <a:lumMod val="65000"/>
                  </a:schemeClr>
                </a:solidFill>
              </a:rPr>
              <a:t>For example: Fitness effects on reproduction vs. adult mortality</a:t>
            </a:r>
          </a:p>
          <a:p>
            <a:pPr lvl="2"/>
            <a:r>
              <a:rPr lang="en-US" dirty="0">
                <a:solidFill>
                  <a:schemeClr val="bg1">
                    <a:lumMod val="65000"/>
                  </a:schemeClr>
                </a:solidFill>
              </a:rPr>
              <a:t>Sometimes, virulence is the result of the host’s immune response, rather than the direct impact of the parasite itself, further complicating dynamics</a:t>
            </a:r>
          </a:p>
          <a:p>
            <a:pPr lvl="1"/>
            <a:r>
              <a:rPr lang="en-US" dirty="0">
                <a:solidFill>
                  <a:schemeClr val="bg1">
                    <a:lumMod val="65000"/>
                  </a:schemeClr>
                </a:solidFill>
              </a:rPr>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COVID (transmission high in the respiratory tract;				 morbidity low in the RT)</a:t>
            </a:r>
          </a:p>
        </p:txBody>
      </p:sp>
      <p:pic>
        <p:nvPicPr>
          <p:cNvPr id="5122" name="Picture 2" descr="What Does COVID-19 do to the Lungs?">
            <a:extLst>
              <a:ext uri="{FF2B5EF4-FFF2-40B4-BE49-F238E27FC236}">
                <a16:creationId xmlns:a16="http://schemas.microsoft.com/office/drawing/2014/main" id="{329895AC-D3E2-E9A3-7DC4-45345EDCF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219" y="4711700"/>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1399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A90CB5-01C5-72DC-0E94-03532354AAC1}"/>
              </a:ext>
            </a:extLst>
          </p:cNvPr>
          <p:cNvSpPr>
            <a:spLocks noGrp="1"/>
          </p:cNvSpPr>
          <p:nvPr>
            <p:ph type="title"/>
          </p:nvPr>
        </p:nvSpPr>
        <p:spPr>
          <a:xfrm>
            <a:off x="742276" y="653856"/>
            <a:ext cx="10886739" cy="653674"/>
          </a:xfrm>
        </p:spPr>
        <p:txBody>
          <a:bodyPr>
            <a:noAutofit/>
          </a:bodyPr>
          <a:lstStyle/>
          <a:p>
            <a:pPr algn="ctr"/>
            <a:r>
              <a:rPr lang="en-US" sz="3200" b="1" dirty="0">
                <a:solidFill>
                  <a:srgbClr val="C00000"/>
                </a:solidFill>
                <a:latin typeface="+mn-lt"/>
              </a:rPr>
              <a:t>Spatial structuring</a:t>
            </a:r>
            <a:r>
              <a:rPr lang="en-US" sz="3200" dirty="0">
                <a:latin typeface="+mn-lt"/>
              </a:rPr>
              <a:t> generally favors </a:t>
            </a:r>
            <a:r>
              <a:rPr lang="en-US" sz="3200" b="1" dirty="0">
                <a:solidFill>
                  <a:srgbClr val="C00000"/>
                </a:solidFill>
                <a:latin typeface="+mn-lt"/>
              </a:rPr>
              <a:t>reduced pathogen virulence</a:t>
            </a:r>
            <a:r>
              <a:rPr lang="en-US" sz="3200" dirty="0">
                <a:latin typeface="+mn-lt"/>
              </a:rPr>
              <a:t>. </a:t>
            </a:r>
          </a:p>
        </p:txBody>
      </p:sp>
      <p:pic>
        <p:nvPicPr>
          <p:cNvPr id="15" name="Picture 14" descr="Chart, scatter chart&#10;&#10;Description automatically generated">
            <a:extLst>
              <a:ext uri="{FF2B5EF4-FFF2-40B4-BE49-F238E27FC236}">
                <a16:creationId xmlns:a16="http://schemas.microsoft.com/office/drawing/2014/main" id="{E2EA55DC-F540-7633-532F-EDDF41A30DD5}"/>
              </a:ext>
            </a:extLst>
          </p:cNvPr>
          <p:cNvPicPr>
            <a:picLocks noChangeAspect="1"/>
          </p:cNvPicPr>
          <p:nvPr/>
        </p:nvPicPr>
        <p:blipFill>
          <a:blip r:embed="rId3"/>
          <a:stretch>
            <a:fillRect/>
          </a:stretch>
        </p:blipFill>
        <p:spPr>
          <a:xfrm>
            <a:off x="1696792" y="1736650"/>
            <a:ext cx="4601263" cy="3384699"/>
          </a:xfrm>
          <a:prstGeom prst="rect">
            <a:avLst/>
          </a:prstGeom>
        </p:spPr>
      </p:pic>
      <p:sp>
        <p:nvSpPr>
          <p:cNvPr id="24" name="TextBox 23">
            <a:extLst>
              <a:ext uri="{FF2B5EF4-FFF2-40B4-BE49-F238E27FC236}">
                <a16:creationId xmlns:a16="http://schemas.microsoft.com/office/drawing/2014/main" id="{CFCB7F2D-3D2A-4CFC-A61C-19D966D56CB4}"/>
              </a:ext>
            </a:extLst>
          </p:cNvPr>
          <p:cNvSpPr txBox="1"/>
          <p:nvPr/>
        </p:nvSpPr>
        <p:spPr>
          <a:xfrm>
            <a:off x="8302487" y="6488668"/>
            <a:ext cx="3889513" cy="369332"/>
          </a:xfrm>
          <a:prstGeom prst="rect">
            <a:avLst/>
          </a:prstGeom>
          <a:solidFill>
            <a:schemeClr val="bg1"/>
          </a:solidFill>
        </p:spPr>
        <p:txBody>
          <a:bodyPr wrap="square" rtlCol="0">
            <a:spAutoFit/>
          </a:bodyPr>
          <a:lstStyle/>
          <a:p>
            <a:r>
              <a:rPr lang="en-US" dirty="0">
                <a:cs typeface="Franklin Gothic Medium"/>
              </a:rPr>
              <a:t>Boots and Sasaki. 1999. </a:t>
            </a:r>
            <a:r>
              <a:rPr lang="en-US" i="1" dirty="0">
                <a:cs typeface="Franklin Gothic Medium"/>
              </a:rPr>
              <a:t>Proc Roy Soc B.</a:t>
            </a:r>
          </a:p>
        </p:txBody>
      </p:sp>
      <p:pic>
        <p:nvPicPr>
          <p:cNvPr id="3" name="Picture 2" descr="A black and white image of a white background&#10;&#10;Description automatically generated">
            <a:extLst>
              <a:ext uri="{FF2B5EF4-FFF2-40B4-BE49-F238E27FC236}">
                <a16:creationId xmlns:a16="http://schemas.microsoft.com/office/drawing/2014/main" id="{D962895F-5388-C792-DB8C-BE6B40BC1064}"/>
              </a:ext>
            </a:extLst>
          </p:cNvPr>
          <p:cNvPicPr>
            <a:picLocks noChangeAspect="1"/>
          </p:cNvPicPr>
          <p:nvPr/>
        </p:nvPicPr>
        <p:blipFill>
          <a:blip r:embed="rId4"/>
          <a:stretch>
            <a:fillRect/>
          </a:stretch>
        </p:blipFill>
        <p:spPr>
          <a:xfrm>
            <a:off x="7023553" y="1991189"/>
            <a:ext cx="3223690" cy="3130160"/>
          </a:xfrm>
          <a:prstGeom prst="rect">
            <a:avLst/>
          </a:prstGeom>
        </p:spPr>
      </p:pic>
    </p:spTree>
    <p:extLst>
      <p:ext uri="{BB962C8B-B14F-4D97-AF65-F5344CB8AC3E}">
        <p14:creationId xmlns:p14="http://schemas.microsoft.com/office/powerpoint/2010/main" val="35325153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59015B-14FA-C459-D695-3E171A617EE2}"/>
              </a:ext>
            </a:extLst>
          </p:cNvPr>
          <p:cNvSpPr txBox="1">
            <a:spLocks/>
          </p:cNvSpPr>
          <p:nvPr/>
        </p:nvSpPr>
        <p:spPr>
          <a:xfrm>
            <a:off x="613186" y="46167"/>
            <a:ext cx="11661289" cy="11997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Imperfect vaccination </a:t>
            </a:r>
            <a:r>
              <a:rPr lang="en-US" sz="3200" dirty="0">
                <a:latin typeface="+mn-lt"/>
              </a:rPr>
              <a:t>can support the evolution of higher virulence, depending on the </a:t>
            </a:r>
            <a:r>
              <a:rPr lang="en-US" sz="3200" dirty="0" err="1">
                <a:latin typeface="+mn-lt"/>
              </a:rPr>
              <a:t>lifestage</a:t>
            </a:r>
            <a:r>
              <a:rPr lang="en-US" sz="3200" dirty="0">
                <a:latin typeface="+mn-lt"/>
              </a:rPr>
              <a:t> of the pathogen that is targeted.</a:t>
            </a:r>
          </a:p>
        </p:txBody>
      </p:sp>
      <p:sp>
        <p:nvSpPr>
          <p:cNvPr id="9" name="TextBox 8">
            <a:extLst>
              <a:ext uri="{FF2B5EF4-FFF2-40B4-BE49-F238E27FC236}">
                <a16:creationId xmlns:a16="http://schemas.microsoft.com/office/drawing/2014/main" id="{FD9DE16D-6483-4145-5E86-2DF3D50D2D78}"/>
              </a:ext>
            </a:extLst>
          </p:cNvPr>
          <p:cNvSpPr txBox="1"/>
          <p:nvPr/>
        </p:nvSpPr>
        <p:spPr>
          <a:xfrm>
            <a:off x="0" y="6488668"/>
            <a:ext cx="3313043" cy="369332"/>
          </a:xfrm>
          <a:prstGeom prst="rect">
            <a:avLst/>
          </a:prstGeom>
          <a:solidFill>
            <a:schemeClr val="bg1"/>
          </a:solidFill>
        </p:spPr>
        <p:txBody>
          <a:bodyPr wrap="square" rtlCol="0">
            <a:spAutoFit/>
          </a:bodyPr>
          <a:lstStyle/>
          <a:p>
            <a:r>
              <a:rPr lang="en-US" dirty="0" err="1">
                <a:cs typeface="Franklin Gothic Medium"/>
              </a:rPr>
              <a:t>Gandon</a:t>
            </a:r>
            <a:r>
              <a:rPr lang="en-US" dirty="0">
                <a:cs typeface="Franklin Gothic Medium"/>
              </a:rPr>
              <a:t> et al. 2001. </a:t>
            </a:r>
            <a:r>
              <a:rPr lang="en-US" i="1" dirty="0">
                <a:cs typeface="Franklin Gothic Medium"/>
              </a:rPr>
              <a:t>Nature.</a:t>
            </a:r>
          </a:p>
        </p:txBody>
      </p:sp>
      <p:pic>
        <p:nvPicPr>
          <p:cNvPr id="12" name="Picture 2">
            <a:extLst>
              <a:ext uri="{FF2B5EF4-FFF2-40B4-BE49-F238E27FC236}">
                <a16:creationId xmlns:a16="http://schemas.microsoft.com/office/drawing/2014/main" id="{20DDF071-F326-50E0-6380-5141D8B4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129" y="1974134"/>
            <a:ext cx="3971021" cy="39710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73055DE-ECFD-ED9F-4D3F-586653BA4E2E}"/>
              </a:ext>
            </a:extLst>
          </p:cNvPr>
          <p:cNvSpPr txBox="1"/>
          <p:nvPr/>
        </p:nvSpPr>
        <p:spPr>
          <a:xfrm>
            <a:off x="8344684" y="1604802"/>
            <a:ext cx="2199927" cy="369332"/>
          </a:xfrm>
          <a:prstGeom prst="rect">
            <a:avLst/>
          </a:prstGeom>
          <a:solidFill>
            <a:schemeClr val="bg1"/>
          </a:solidFill>
        </p:spPr>
        <p:txBody>
          <a:bodyPr wrap="square" rtlCol="0">
            <a:spAutoFit/>
          </a:bodyPr>
          <a:lstStyle/>
          <a:p>
            <a:r>
              <a:rPr lang="en-US" dirty="0">
                <a:cs typeface="Franklin Gothic Medium"/>
              </a:rPr>
              <a:t>Malaria vaccines</a:t>
            </a:r>
            <a:endParaRPr lang="en-US" i="1" dirty="0">
              <a:cs typeface="Franklin Gothic Medium"/>
            </a:endParaRPr>
          </a:p>
        </p:txBody>
      </p:sp>
      <p:sp>
        <p:nvSpPr>
          <p:cNvPr id="14" name="TextBox 13">
            <a:extLst>
              <a:ext uri="{FF2B5EF4-FFF2-40B4-BE49-F238E27FC236}">
                <a16:creationId xmlns:a16="http://schemas.microsoft.com/office/drawing/2014/main" id="{86AB44FC-2B52-86E0-BD7C-91444C1A4BBB}"/>
              </a:ext>
            </a:extLst>
          </p:cNvPr>
          <p:cNvSpPr txBox="1"/>
          <p:nvPr/>
        </p:nvSpPr>
        <p:spPr>
          <a:xfrm>
            <a:off x="11078677" y="3442224"/>
            <a:ext cx="1105322" cy="923330"/>
          </a:xfrm>
          <a:prstGeom prst="rect">
            <a:avLst/>
          </a:prstGeom>
          <a:solidFill>
            <a:schemeClr val="bg1"/>
          </a:solidFill>
        </p:spPr>
        <p:txBody>
          <a:bodyPr wrap="square" rtlCol="0">
            <a:spAutoFit/>
          </a:bodyPr>
          <a:lstStyle/>
          <a:p>
            <a:pPr algn="ctr"/>
            <a:r>
              <a:rPr lang="en-US" b="1" dirty="0">
                <a:solidFill>
                  <a:schemeClr val="accent1"/>
                </a:solidFill>
                <a:cs typeface="Franklin Gothic Medium"/>
              </a:rPr>
              <a:t>infection blocking</a:t>
            </a:r>
            <a:r>
              <a:rPr lang="en-US" b="1" i="1" dirty="0">
                <a:solidFill>
                  <a:schemeClr val="accent1"/>
                </a:solidFill>
                <a:cs typeface="Franklin Gothic Medium"/>
              </a:rPr>
              <a:t> </a:t>
            </a:r>
            <a:r>
              <a:rPr lang="en-US" b="1" dirty="0">
                <a:solidFill>
                  <a:schemeClr val="accent1"/>
                </a:solidFill>
                <a:cs typeface="Franklin Gothic Medium"/>
              </a:rPr>
              <a:t>vaccines</a:t>
            </a:r>
          </a:p>
        </p:txBody>
      </p:sp>
      <p:sp>
        <p:nvSpPr>
          <p:cNvPr id="15" name="TextBox 14">
            <a:extLst>
              <a:ext uri="{FF2B5EF4-FFF2-40B4-BE49-F238E27FC236}">
                <a16:creationId xmlns:a16="http://schemas.microsoft.com/office/drawing/2014/main" id="{C6E5EABB-E0D7-E3C1-2D7E-D137E887F2E3}"/>
              </a:ext>
            </a:extLst>
          </p:cNvPr>
          <p:cNvSpPr txBox="1"/>
          <p:nvPr/>
        </p:nvSpPr>
        <p:spPr>
          <a:xfrm>
            <a:off x="8512573" y="5945155"/>
            <a:ext cx="1642649" cy="646331"/>
          </a:xfrm>
          <a:prstGeom prst="rect">
            <a:avLst/>
          </a:prstGeom>
          <a:solidFill>
            <a:schemeClr val="bg1"/>
          </a:solidFill>
        </p:spPr>
        <p:txBody>
          <a:bodyPr wrap="square" rtlCol="0">
            <a:spAutoFit/>
          </a:bodyPr>
          <a:lstStyle/>
          <a:p>
            <a:pPr algn="ctr"/>
            <a:r>
              <a:rPr lang="en-US" b="1" dirty="0">
                <a:solidFill>
                  <a:srgbClr val="FF0000"/>
                </a:solidFill>
                <a:cs typeface="Franklin Gothic Medium"/>
              </a:rPr>
              <a:t>anti-growth rate vaccines</a:t>
            </a:r>
            <a:endParaRPr lang="en-US" b="1" i="1" dirty="0">
              <a:solidFill>
                <a:srgbClr val="FF0000"/>
              </a:solidFill>
              <a:cs typeface="Franklin Gothic Medium"/>
            </a:endParaRPr>
          </a:p>
        </p:txBody>
      </p:sp>
      <p:sp>
        <p:nvSpPr>
          <p:cNvPr id="17" name="Rectangle 16">
            <a:extLst>
              <a:ext uri="{FF2B5EF4-FFF2-40B4-BE49-F238E27FC236}">
                <a16:creationId xmlns:a16="http://schemas.microsoft.com/office/drawing/2014/main" id="{EBA3FBFE-336B-8435-711A-F02DEEC41FE7}"/>
              </a:ext>
            </a:extLst>
          </p:cNvPr>
          <p:cNvSpPr/>
          <p:nvPr/>
        </p:nvSpPr>
        <p:spPr>
          <a:xfrm>
            <a:off x="992633" y="1626147"/>
            <a:ext cx="674459" cy="681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a virus&#10;&#10;Description automatically generated with medium confidence">
            <a:extLst>
              <a:ext uri="{FF2B5EF4-FFF2-40B4-BE49-F238E27FC236}">
                <a16:creationId xmlns:a16="http://schemas.microsoft.com/office/drawing/2014/main" id="{684342DE-EEE1-075D-6A59-2F701F4F8066}"/>
              </a:ext>
            </a:extLst>
          </p:cNvPr>
          <p:cNvPicPr>
            <a:picLocks noGrp="1" noChangeAspect="1"/>
          </p:cNvPicPr>
          <p:nvPr>
            <p:ph idx="1"/>
          </p:nvPr>
        </p:nvPicPr>
        <p:blipFill>
          <a:blip r:embed="rId4"/>
          <a:stretch>
            <a:fillRect/>
          </a:stretch>
        </p:blipFill>
        <p:spPr>
          <a:xfrm>
            <a:off x="66256" y="990879"/>
            <a:ext cx="6231485" cy="5682455"/>
          </a:xfrm>
        </p:spPr>
      </p:pic>
      <p:sp>
        <p:nvSpPr>
          <p:cNvPr id="10" name="Rectangle 9">
            <a:extLst>
              <a:ext uri="{FF2B5EF4-FFF2-40B4-BE49-F238E27FC236}">
                <a16:creationId xmlns:a16="http://schemas.microsoft.com/office/drawing/2014/main" id="{FDC0D4B2-432B-EE06-CF7A-21D5DD925153}"/>
              </a:ext>
            </a:extLst>
          </p:cNvPr>
          <p:cNvSpPr/>
          <p:nvPr/>
        </p:nvSpPr>
        <p:spPr>
          <a:xfrm>
            <a:off x="234465" y="4371910"/>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97E30B-E409-48FB-37EA-B7E57D226C1F}"/>
              </a:ext>
            </a:extLst>
          </p:cNvPr>
          <p:cNvSpPr/>
          <p:nvPr/>
        </p:nvSpPr>
        <p:spPr>
          <a:xfrm>
            <a:off x="183201" y="1286576"/>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EE8D62-4C9F-9A38-B3E6-86B98024D8D0}"/>
              </a:ext>
            </a:extLst>
          </p:cNvPr>
          <p:cNvSpPr/>
          <p:nvPr/>
        </p:nvSpPr>
        <p:spPr>
          <a:xfrm>
            <a:off x="3538054" y="1623753"/>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BA0EA2-E528-38D2-399D-BC0ECB909F0C}"/>
              </a:ext>
            </a:extLst>
          </p:cNvPr>
          <p:cNvSpPr/>
          <p:nvPr/>
        </p:nvSpPr>
        <p:spPr>
          <a:xfrm rot="4162129">
            <a:off x="3334959" y="2772055"/>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635BAA7-FF41-ED2B-B7A4-148DE5CAA40D}"/>
              </a:ext>
            </a:extLst>
          </p:cNvPr>
          <p:cNvSpPr/>
          <p:nvPr/>
        </p:nvSpPr>
        <p:spPr>
          <a:xfrm rot="3112672">
            <a:off x="3451948" y="2584517"/>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0D403A-924D-74A1-C4B5-F5C514B53DD8}"/>
              </a:ext>
            </a:extLst>
          </p:cNvPr>
          <p:cNvSpPr/>
          <p:nvPr/>
        </p:nvSpPr>
        <p:spPr>
          <a:xfrm rot="3954171">
            <a:off x="2708368" y="2998628"/>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0D385F-F76D-2E15-A910-CDB1101F9515}"/>
              </a:ext>
            </a:extLst>
          </p:cNvPr>
          <p:cNvSpPr/>
          <p:nvPr/>
        </p:nvSpPr>
        <p:spPr>
          <a:xfrm rot="4128869">
            <a:off x="2269541" y="3184373"/>
            <a:ext cx="461176" cy="651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DDF2D3-2666-1A45-027B-CD263DEE39AC}"/>
              </a:ext>
            </a:extLst>
          </p:cNvPr>
          <p:cNvSpPr/>
          <p:nvPr/>
        </p:nvSpPr>
        <p:spPr>
          <a:xfrm rot="4745803">
            <a:off x="1815121" y="3324334"/>
            <a:ext cx="461174"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ED0E42-C9B1-DF0D-065A-7D1616B62314}"/>
              </a:ext>
            </a:extLst>
          </p:cNvPr>
          <p:cNvSpPr/>
          <p:nvPr/>
        </p:nvSpPr>
        <p:spPr>
          <a:xfrm rot="4394218">
            <a:off x="1519630" y="3240290"/>
            <a:ext cx="461176" cy="7644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20F388F-E1BC-85FB-AF10-9938CECA8D5D}"/>
              </a:ext>
            </a:extLst>
          </p:cNvPr>
          <p:cNvSpPr txBox="1"/>
          <p:nvPr/>
        </p:nvSpPr>
        <p:spPr>
          <a:xfrm>
            <a:off x="4217602" y="4159495"/>
            <a:ext cx="1388974" cy="461665"/>
          </a:xfrm>
          <a:prstGeom prst="rect">
            <a:avLst/>
          </a:prstGeom>
          <a:solidFill>
            <a:schemeClr val="bg1"/>
          </a:solidFill>
        </p:spPr>
        <p:txBody>
          <a:bodyPr wrap="square" rtlCol="0">
            <a:spAutoFit/>
          </a:bodyPr>
          <a:lstStyle/>
          <a:p>
            <a:pPr algn="ctr"/>
            <a:r>
              <a:rPr lang="en-US" sz="1200" b="1" dirty="0">
                <a:solidFill>
                  <a:schemeClr val="accent6">
                    <a:lumMod val="75000"/>
                  </a:schemeClr>
                </a:solidFill>
                <a:cs typeface="Franklin Gothic Medium"/>
              </a:rPr>
              <a:t>transmission-blocking vaccines</a:t>
            </a:r>
            <a:endParaRPr lang="en-US" sz="1200" b="1" i="1" dirty="0">
              <a:solidFill>
                <a:schemeClr val="accent6">
                  <a:lumMod val="75000"/>
                </a:schemeClr>
              </a:solidFill>
              <a:cs typeface="Franklin Gothic Medium"/>
            </a:endParaRPr>
          </a:p>
        </p:txBody>
      </p:sp>
      <p:sp>
        <p:nvSpPr>
          <p:cNvPr id="27" name="TextBox 26">
            <a:extLst>
              <a:ext uri="{FF2B5EF4-FFF2-40B4-BE49-F238E27FC236}">
                <a16:creationId xmlns:a16="http://schemas.microsoft.com/office/drawing/2014/main" id="{83E6B125-B73D-8304-3343-0DAAE200387B}"/>
              </a:ext>
            </a:extLst>
          </p:cNvPr>
          <p:cNvSpPr txBox="1"/>
          <p:nvPr/>
        </p:nvSpPr>
        <p:spPr>
          <a:xfrm>
            <a:off x="4293547" y="5003414"/>
            <a:ext cx="1478030" cy="461665"/>
          </a:xfrm>
          <a:prstGeom prst="rect">
            <a:avLst/>
          </a:prstGeom>
          <a:solidFill>
            <a:schemeClr val="bg1"/>
          </a:solidFill>
        </p:spPr>
        <p:txBody>
          <a:bodyPr wrap="square" rtlCol="0">
            <a:spAutoFit/>
          </a:bodyPr>
          <a:lstStyle/>
          <a:p>
            <a:pPr algn="ctr"/>
            <a:r>
              <a:rPr lang="en-US" sz="1200" b="1" dirty="0">
                <a:solidFill>
                  <a:schemeClr val="accent1"/>
                </a:solidFill>
                <a:cs typeface="Franklin Gothic Medium"/>
              </a:rPr>
              <a:t>infection blocking</a:t>
            </a:r>
            <a:r>
              <a:rPr lang="en-US" sz="1200" b="1" i="1" dirty="0">
                <a:solidFill>
                  <a:schemeClr val="accent1"/>
                </a:solidFill>
                <a:cs typeface="Franklin Gothic Medium"/>
              </a:rPr>
              <a:t> </a:t>
            </a:r>
            <a:r>
              <a:rPr lang="en-US" sz="1200" b="1" dirty="0">
                <a:solidFill>
                  <a:schemeClr val="accent1"/>
                </a:solidFill>
                <a:cs typeface="Franklin Gothic Medium"/>
              </a:rPr>
              <a:t>vaccines</a:t>
            </a:r>
          </a:p>
        </p:txBody>
      </p:sp>
      <p:sp>
        <p:nvSpPr>
          <p:cNvPr id="28" name="Rectangle 27">
            <a:extLst>
              <a:ext uri="{FF2B5EF4-FFF2-40B4-BE49-F238E27FC236}">
                <a16:creationId xmlns:a16="http://schemas.microsoft.com/office/drawing/2014/main" id="{265793CE-267B-8BB3-0D9F-6AECB6C3FBD9}"/>
              </a:ext>
            </a:extLst>
          </p:cNvPr>
          <p:cNvSpPr/>
          <p:nvPr/>
        </p:nvSpPr>
        <p:spPr>
          <a:xfrm rot="2256614">
            <a:off x="4177003" y="1116166"/>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F1B168-BC47-AC84-9826-45E090D17606}"/>
              </a:ext>
            </a:extLst>
          </p:cNvPr>
          <p:cNvSpPr txBox="1"/>
          <p:nvPr/>
        </p:nvSpPr>
        <p:spPr>
          <a:xfrm>
            <a:off x="4606118" y="1802647"/>
            <a:ext cx="1250630" cy="461665"/>
          </a:xfrm>
          <a:prstGeom prst="rect">
            <a:avLst/>
          </a:prstGeom>
          <a:solidFill>
            <a:schemeClr val="bg1"/>
          </a:solidFill>
        </p:spPr>
        <p:txBody>
          <a:bodyPr wrap="square" rtlCol="0">
            <a:spAutoFit/>
          </a:bodyPr>
          <a:lstStyle/>
          <a:p>
            <a:pPr algn="ctr"/>
            <a:r>
              <a:rPr lang="en-US" sz="1200" b="1" dirty="0">
                <a:solidFill>
                  <a:srgbClr val="FF0000"/>
                </a:solidFill>
                <a:cs typeface="Franklin Gothic Medium"/>
              </a:rPr>
              <a:t>anti-growth rate vaccines</a:t>
            </a:r>
            <a:endParaRPr lang="en-US" sz="1200" b="1" i="1" dirty="0">
              <a:solidFill>
                <a:srgbClr val="FF0000"/>
              </a:solidFill>
              <a:cs typeface="Franklin Gothic Medium"/>
            </a:endParaRPr>
          </a:p>
        </p:txBody>
      </p:sp>
      <p:sp>
        <p:nvSpPr>
          <p:cNvPr id="30" name="TextBox 29">
            <a:extLst>
              <a:ext uri="{FF2B5EF4-FFF2-40B4-BE49-F238E27FC236}">
                <a16:creationId xmlns:a16="http://schemas.microsoft.com/office/drawing/2014/main" id="{6D4B0350-ADE1-4255-87F4-4BEE658ACC06}"/>
              </a:ext>
            </a:extLst>
          </p:cNvPr>
          <p:cNvSpPr txBox="1"/>
          <p:nvPr/>
        </p:nvSpPr>
        <p:spPr>
          <a:xfrm>
            <a:off x="6190284" y="3448580"/>
            <a:ext cx="1433586" cy="923330"/>
          </a:xfrm>
          <a:prstGeom prst="rect">
            <a:avLst/>
          </a:prstGeom>
          <a:solidFill>
            <a:schemeClr val="bg1"/>
          </a:solidFill>
        </p:spPr>
        <p:txBody>
          <a:bodyPr wrap="square" rtlCol="0">
            <a:spAutoFit/>
          </a:bodyPr>
          <a:lstStyle/>
          <a:p>
            <a:pPr algn="ctr"/>
            <a:r>
              <a:rPr lang="en-US" b="1" dirty="0">
                <a:solidFill>
                  <a:schemeClr val="accent6">
                    <a:lumMod val="75000"/>
                  </a:schemeClr>
                </a:solidFill>
                <a:cs typeface="Franklin Gothic Medium"/>
              </a:rPr>
              <a:t>transmission-blocking vaccines</a:t>
            </a:r>
            <a:endParaRPr lang="en-US" b="1" i="1" dirty="0">
              <a:solidFill>
                <a:schemeClr val="accent6">
                  <a:lumMod val="75000"/>
                </a:schemeClr>
              </a:solidFill>
              <a:cs typeface="Franklin Gothic Medium"/>
            </a:endParaRPr>
          </a:p>
        </p:txBody>
      </p:sp>
    </p:spTree>
    <p:extLst>
      <p:ext uri="{BB962C8B-B14F-4D97-AF65-F5344CB8AC3E}">
        <p14:creationId xmlns:p14="http://schemas.microsoft.com/office/powerpoint/2010/main" val="2341000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4B3A-1EC7-B855-F37B-380526000B6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A5AB6F-D39D-94E1-EE92-E66EDDA6BABD}"/>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instructions&amp;activity_state=opened&amp;state=opened&amp;flow=Instructor&amp;onscreen=persist">
            <a:extLst>
              <a:ext uri="{FF2B5EF4-FFF2-40B4-BE49-F238E27FC236}">
                <a16:creationId xmlns:a16="http://schemas.microsoft.com/office/drawing/2014/main" id="{7139F6E8-E48D-56AA-9C52-49CEFDC8A96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8079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EE1C-3B92-D224-E177-0F06CE0614B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8E88DE-B8C5-804C-2623-C240E60F9B0F}"/>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state=closed&amp;flow=Instructor&amp;onscreen=persist">
            <a:extLst>
              <a:ext uri="{FF2B5EF4-FFF2-40B4-BE49-F238E27FC236}">
                <a16:creationId xmlns:a16="http://schemas.microsoft.com/office/drawing/2014/main" id="{BFCB56E0-388C-CED2-4C1B-EC53F4FF12B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340859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0FB0-6570-622B-14E3-37609E42617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390B78D-B4F3-2D53-0754-6AB1207F760A}"/>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display=correctness&amp;state=closed&amp;flow=Instructor&amp;onscreen=persist">
            <a:extLst>
              <a:ext uri="{FF2B5EF4-FFF2-40B4-BE49-F238E27FC236}">
                <a16:creationId xmlns:a16="http://schemas.microsoft.com/office/drawing/2014/main" id="{BA0DF91E-F12C-1E54-00B6-88FC2C5D238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627017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F34F05CC-4CF7-2B9B-DFED-1B512BBE2F4F}"/>
              </a:ext>
            </a:extLst>
          </p:cNvPr>
          <p:cNvSpPr>
            <a:spLocks noGrp="1"/>
          </p:cNvSpPr>
          <p:nvPr>
            <p:ph idx="1"/>
          </p:nvPr>
        </p:nvSpPr>
        <p:spPr/>
        <p:txBody>
          <a:bodyPr/>
          <a:lstStyle/>
          <a:p>
            <a:endParaRPr lang="en-US"/>
          </a:p>
        </p:txBody>
      </p:sp>
      <p:sp>
        <p:nvSpPr>
          <p:cNvPr id="20" name="Title 1">
            <a:extLst>
              <a:ext uri="{FF2B5EF4-FFF2-40B4-BE49-F238E27FC236}">
                <a16:creationId xmlns:a16="http://schemas.microsoft.com/office/drawing/2014/main" id="{E881D219-4B2C-3C2D-9453-8150EE8A6D3F}"/>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b="1" dirty="0">
              <a:solidFill>
                <a:srgbClr val="C00000"/>
              </a:solidFill>
              <a:latin typeface="+mn-lt"/>
            </a:endParaRPr>
          </a:p>
        </p:txBody>
      </p:sp>
    </p:spTree>
    <p:extLst>
      <p:ext uri="{BB962C8B-B14F-4D97-AF65-F5344CB8AC3E}">
        <p14:creationId xmlns:p14="http://schemas.microsoft.com/office/powerpoint/2010/main" val="20984569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with medium confidence">
            <a:extLst>
              <a:ext uri="{FF2B5EF4-FFF2-40B4-BE49-F238E27FC236}">
                <a16:creationId xmlns:a16="http://schemas.microsoft.com/office/drawing/2014/main" id="{6E2DF3AA-091E-A424-9E3C-F6AD8F38C1FE}"/>
              </a:ext>
            </a:extLst>
          </p:cNvPr>
          <p:cNvPicPr>
            <a:picLocks noGrp="1" noChangeAspect="1"/>
          </p:cNvPicPr>
          <p:nvPr>
            <p:ph idx="1"/>
          </p:nvPr>
        </p:nvPicPr>
        <p:blipFill rotWithShape="1">
          <a:blip r:embed="rId3"/>
          <a:srcRect b="15717"/>
          <a:stretch/>
        </p:blipFill>
        <p:spPr>
          <a:xfrm>
            <a:off x="408440" y="1066800"/>
            <a:ext cx="4035054" cy="2691312"/>
          </a:xfrm>
        </p:spPr>
      </p:pic>
      <p:sp>
        <p:nvSpPr>
          <p:cNvPr id="9" name="Content Placeholder 2">
            <a:extLst>
              <a:ext uri="{FF2B5EF4-FFF2-40B4-BE49-F238E27FC236}">
                <a16:creationId xmlns:a16="http://schemas.microsoft.com/office/drawing/2014/main" id="{ACF079CF-33CB-6DC8-CD21-2CA2091180DB}"/>
              </a:ext>
            </a:extLst>
          </p:cNvPr>
          <p:cNvSpPr txBox="1">
            <a:spLocks/>
          </p:cNvSpPr>
          <p:nvPr/>
        </p:nvSpPr>
        <p:spPr>
          <a:xfrm>
            <a:off x="192632" y="3813505"/>
            <a:ext cx="4587186" cy="29454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Lyme disease is a vector-borne disease caused by the bacterium, </a:t>
            </a:r>
            <a:r>
              <a:rPr lang="en-US" i="1" dirty="0" err="1"/>
              <a:t>Borrellia</a:t>
            </a:r>
            <a:r>
              <a:rPr lang="en-US" i="1" dirty="0"/>
              <a:t> </a:t>
            </a:r>
            <a:r>
              <a:rPr lang="en-US" i="1" dirty="0" err="1"/>
              <a:t>burgdoferi</a:t>
            </a:r>
            <a:r>
              <a:rPr lang="en-US" i="1" dirty="0"/>
              <a:t>, </a:t>
            </a:r>
            <a:r>
              <a:rPr lang="en-US" dirty="0"/>
              <a:t>vectored by </a:t>
            </a:r>
            <a:r>
              <a:rPr lang="en-US" i="1" dirty="0"/>
              <a:t>Ixodes </a:t>
            </a:r>
            <a:r>
              <a:rPr lang="en-US" dirty="0"/>
              <a:t>especially</a:t>
            </a:r>
            <a:r>
              <a:rPr lang="en-US" i="1" dirty="0"/>
              <a:t> Ixodes scapularis</a:t>
            </a:r>
            <a:r>
              <a:rPr lang="en-US" dirty="0"/>
              <a:t>) ticks. </a:t>
            </a:r>
          </a:p>
          <a:p>
            <a:r>
              <a:rPr lang="en-US" dirty="0"/>
              <a:t>Nymph ticks are borne in the spring, feed on small mammal hosts through the summer, then reproduce (particularly on deer) in the fall before going dormant in the winter.</a:t>
            </a:r>
          </a:p>
          <a:p>
            <a:r>
              <a:rPr lang="en-US" dirty="0"/>
              <a:t>Human cases are largely concentrated in the spring and summer and result from infected tick bites.</a:t>
            </a:r>
          </a:p>
        </p:txBody>
      </p:sp>
      <p:sp>
        <p:nvSpPr>
          <p:cNvPr id="2" name="Title 1">
            <a:extLst>
              <a:ext uri="{FF2B5EF4-FFF2-40B4-BE49-F238E27FC236}">
                <a16:creationId xmlns:a16="http://schemas.microsoft.com/office/drawing/2014/main" id="{A913C2DF-E347-2AFD-7490-74DE28A8B3AA}"/>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dirty="0">
              <a:latin typeface="+mn-lt"/>
            </a:endParaRPr>
          </a:p>
          <a:p>
            <a:pPr algn="ctr"/>
            <a:r>
              <a:rPr lang="en-US" sz="2800" dirty="0">
                <a:latin typeface="+mn-lt"/>
              </a:rPr>
              <a:t>Example: Lyme Disease</a:t>
            </a:r>
          </a:p>
        </p:txBody>
      </p:sp>
      <p:pic>
        <p:nvPicPr>
          <p:cNvPr id="1026" name="Picture 2" descr="figure 1">
            <a:extLst>
              <a:ext uri="{FF2B5EF4-FFF2-40B4-BE49-F238E27FC236}">
                <a16:creationId xmlns:a16="http://schemas.microsoft.com/office/drawing/2014/main" id="{B2C7FC2D-B61C-1B43-FCBB-83775595D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090" y="1670804"/>
            <a:ext cx="5163253" cy="4225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EA8E60-1026-9D2D-EB15-2FE4F60DEF76}"/>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Barbour and </a:t>
            </a:r>
            <a:r>
              <a:rPr lang="en-US" sz="1400" dirty="0" err="1">
                <a:cs typeface="Franklin Gothic Medium"/>
              </a:rPr>
              <a:t>Zuckert</a:t>
            </a:r>
            <a:r>
              <a:rPr lang="en-US" sz="1400" dirty="0">
                <a:cs typeface="Franklin Gothic Medium"/>
              </a:rPr>
              <a:t> 1997. </a:t>
            </a:r>
            <a:r>
              <a:rPr lang="en-US" sz="1400" i="1" dirty="0">
                <a:cs typeface="Franklin Gothic Medium"/>
              </a:rPr>
              <a:t>Nature.</a:t>
            </a:r>
          </a:p>
        </p:txBody>
      </p:sp>
      <p:cxnSp>
        <p:nvCxnSpPr>
          <p:cNvPr id="5" name="Straight Arrow Connector 4">
            <a:extLst>
              <a:ext uri="{FF2B5EF4-FFF2-40B4-BE49-F238E27FC236}">
                <a16:creationId xmlns:a16="http://schemas.microsoft.com/office/drawing/2014/main" id="{669C30E4-2893-6863-3DDA-0D38808F60A4}"/>
              </a:ext>
            </a:extLst>
          </p:cNvPr>
          <p:cNvCxnSpPr/>
          <p:nvPr/>
        </p:nvCxnSpPr>
        <p:spPr>
          <a:xfrm flipH="1">
            <a:off x="8432800" y="3135086"/>
            <a:ext cx="711200" cy="841828"/>
          </a:xfrm>
          <a:prstGeom prst="straightConnector1">
            <a:avLst/>
          </a:prstGeom>
          <a:ln w="1905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7555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999505-CDA4-E783-0E7A-EC7E655BDAF2}"/>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pic>
        <p:nvPicPr>
          <p:cNvPr id="2050" name="Picture 2" descr="Image">
            <a:extLst>
              <a:ext uri="{FF2B5EF4-FFF2-40B4-BE49-F238E27FC236}">
                <a16:creationId xmlns:a16="http://schemas.microsoft.com/office/drawing/2014/main" id="{59CB2DA3-67E3-BB25-92D6-10E13C9B8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27" y="2488839"/>
            <a:ext cx="5456132" cy="34919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3FA063F-0145-1373-6F64-46EFFDE6CC95}"/>
              </a:ext>
            </a:extLst>
          </p:cNvPr>
          <p:cNvSpPr txBox="1">
            <a:spLocks/>
          </p:cNvSpPr>
          <p:nvPr/>
        </p:nvSpPr>
        <p:spPr>
          <a:xfrm>
            <a:off x="348433" y="1573962"/>
            <a:ext cx="506774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1: Density of infected ticks</a:t>
            </a:r>
          </a:p>
        </p:txBody>
      </p:sp>
      <p:sp>
        <p:nvSpPr>
          <p:cNvPr id="6" name="Title 1">
            <a:extLst>
              <a:ext uri="{FF2B5EF4-FFF2-40B4-BE49-F238E27FC236}">
                <a16:creationId xmlns:a16="http://schemas.microsoft.com/office/drawing/2014/main" id="{FAE41086-1AAC-3602-3CAD-8B41AEAEC759}"/>
              </a:ext>
            </a:extLst>
          </p:cNvPr>
          <p:cNvSpPr txBox="1">
            <a:spLocks/>
          </p:cNvSpPr>
          <p:nvPr/>
        </p:nvSpPr>
        <p:spPr>
          <a:xfrm>
            <a:off x="5815682" y="1579512"/>
            <a:ext cx="645838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2: Prevalence of Lyme in tick population</a:t>
            </a:r>
          </a:p>
        </p:txBody>
      </p:sp>
      <p:pic>
        <p:nvPicPr>
          <p:cNvPr id="2052" name="Picture 4" descr="prevalence3">
            <a:extLst>
              <a:ext uri="{FF2B5EF4-FFF2-40B4-BE49-F238E27FC236}">
                <a16:creationId xmlns:a16="http://schemas.microsoft.com/office/drawing/2014/main" id="{169987C3-171B-0455-BBB7-4609C0741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319" y="2488839"/>
            <a:ext cx="5467248" cy="349192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4076416-1265-5DBD-D464-554BEFCC2378}"/>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8" name="TextBox 7">
            <a:extLst>
              <a:ext uri="{FF2B5EF4-FFF2-40B4-BE49-F238E27FC236}">
                <a16:creationId xmlns:a16="http://schemas.microsoft.com/office/drawing/2014/main" id="{4A4A1F35-5F02-AE31-1B5C-78EE41541E40}"/>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8836094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863D13-6532-FE21-DA84-DB00899143B2}"/>
              </a:ext>
            </a:extLst>
          </p:cNvPr>
          <p:cNvSpPr>
            <a:spLocks noGrp="1"/>
          </p:cNvSpPr>
          <p:nvPr>
            <p:ph idx="1"/>
          </p:nvPr>
        </p:nvSpPr>
        <p:spPr>
          <a:xfrm>
            <a:off x="6713512" y="1778508"/>
            <a:ext cx="4301577" cy="4351338"/>
          </a:xfrm>
        </p:spPr>
        <p:txBody>
          <a:bodyPr/>
          <a:lstStyle/>
          <a:p>
            <a:pPr marL="514350" indent="-514350">
              <a:buAutoNum type="arabicParenBoth"/>
            </a:pPr>
            <a:r>
              <a:rPr lang="en-US" sz="2800" dirty="0">
                <a:latin typeface="+mn-lt"/>
              </a:rPr>
              <a:t>Wildlife hosts vary in the extent to which they offer blood meals to ticks, thereby modulating tick abundance.</a:t>
            </a:r>
          </a:p>
          <a:p>
            <a:pPr marL="514350" indent="-514350">
              <a:buAutoNum type="arabicParenBoth"/>
            </a:pPr>
            <a:r>
              <a:rPr lang="en-US" sz="2800" dirty="0">
                <a:latin typeface="+mn-lt"/>
              </a:rPr>
              <a:t>Wildlife hosts also vary in their permissibility to </a:t>
            </a:r>
            <a:r>
              <a:rPr lang="en-US" sz="2800" i="1" dirty="0">
                <a:latin typeface="+mn-lt"/>
              </a:rPr>
              <a:t>B. </a:t>
            </a:r>
            <a:r>
              <a:rPr lang="en-US" sz="2800" i="1" dirty="0" err="1">
                <a:latin typeface="+mn-lt"/>
              </a:rPr>
              <a:t>burgdoferi</a:t>
            </a:r>
            <a:r>
              <a:rPr lang="en-US" sz="2800" i="1" dirty="0">
                <a:latin typeface="+mn-lt"/>
              </a:rPr>
              <a:t> </a:t>
            </a:r>
            <a:r>
              <a:rPr lang="en-US" sz="2800" dirty="0">
                <a:latin typeface="+mn-lt"/>
              </a:rPr>
              <a:t>infection.</a:t>
            </a:r>
            <a:endParaRPr lang="en-US" dirty="0"/>
          </a:p>
        </p:txBody>
      </p:sp>
      <p:pic>
        <p:nvPicPr>
          <p:cNvPr id="3074" name="Picture 2" descr="Image">
            <a:extLst>
              <a:ext uri="{FF2B5EF4-FFF2-40B4-BE49-F238E27FC236}">
                <a16:creationId xmlns:a16="http://schemas.microsoft.com/office/drawing/2014/main" id="{4E4C0412-A7EE-462A-AB23-9C58A35EF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283" y="1277343"/>
            <a:ext cx="5118334" cy="51675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A3E8E5B-CE80-C955-54D4-0D76723F3A3B}"/>
              </a:ext>
            </a:extLst>
          </p:cNvPr>
          <p:cNvSpPr txBox="1">
            <a:spLocks/>
          </p:cNvSpPr>
          <p:nvPr/>
        </p:nvSpPr>
        <p:spPr>
          <a:xfrm>
            <a:off x="505609" y="258231"/>
            <a:ext cx="11005073"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The broader </a:t>
            </a:r>
            <a:r>
              <a:rPr lang="en-US" sz="3000" b="1" dirty="0">
                <a:solidFill>
                  <a:srgbClr val="C00000"/>
                </a:solidFill>
                <a:latin typeface="+mn-lt"/>
              </a:rPr>
              <a:t>wildlife community impacts Lyme disease risk</a:t>
            </a:r>
            <a:r>
              <a:rPr lang="en-US" sz="3000" dirty="0">
                <a:latin typeface="+mn-lt"/>
              </a:rPr>
              <a:t> for humans</a:t>
            </a:r>
          </a:p>
        </p:txBody>
      </p:sp>
      <p:sp>
        <p:nvSpPr>
          <p:cNvPr id="5" name="Title 1">
            <a:extLst>
              <a:ext uri="{FF2B5EF4-FFF2-40B4-BE49-F238E27FC236}">
                <a16:creationId xmlns:a16="http://schemas.microsoft.com/office/drawing/2014/main" id="{57DA98A0-D467-1714-9549-8B0982EE057E}"/>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6" name="TextBox 5">
            <a:extLst>
              <a:ext uri="{FF2B5EF4-FFF2-40B4-BE49-F238E27FC236}">
                <a16:creationId xmlns:a16="http://schemas.microsoft.com/office/drawing/2014/main" id="{E3B755AC-C170-1BF0-9B76-4A4E95BE734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70416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0D8175B7-9E47-4603-8CDC-C1600CD47D06}"/>
                  </a:ext>
                </a:extLst>
              </p:cNvPr>
              <p:cNvGraphicFramePr>
                <a:graphicFrameLocks noGrp="1"/>
              </p:cNvGraphicFramePr>
              <p:nvPr>
                <p:ph idx="1"/>
              </p:nvPr>
            </p:nvGraphicFramePr>
            <p:xfrm>
              <a:off x="0" y="139148"/>
              <a:ext cx="12192000" cy="671885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0D8175B7-9E47-4603-8CDC-C1600CD47D06}"/>
                  </a:ext>
                </a:extLst>
              </p:cNvPr>
              <p:cNvPicPr>
                <a:picLocks noGrp="1" noRot="1" noChangeAspect="1" noMove="1" noResize="1" noEditPoints="1" noAdjustHandles="1" noChangeArrowheads="1" noChangeShapeType="1"/>
              </p:cNvPicPr>
              <p:nvPr/>
            </p:nvPicPr>
            <p:blipFill>
              <a:blip r:embed="rId4"/>
              <a:stretch>
                <a:fillRect/>
              </a:stretch>
            </p:blipFill>
            <p:spPr>
              <a:xfrm>
                <a:off x="0" y="139148"/>
                <a:ext cx="12192000" cy="6718852"/>
              </a:xfrm>
              <a:prstGeom prst="rect">
                <a:avLst/>
              </a:prstGeom>
            </p:spPr>
          </p:pic>
        </mc:Fallback>
      </mc:AlternateContent>
    </p:spTree>
    <p:extLst>
      <p:ext uri="{BB962C8B-B14F-4D97-AF65-F5344CB8AC3E}">
        <p14:creationId xmlns:p14="http://schemas.microsoft.com/office/powerpoint/2010/main" val="20676818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F2ED1-153F-7027-1572-D1D0A5F58302}"/>
              </a:ext>
            </a:extLst>
          </p:cNvPr>
          <p:cNvSpPr>
            <a:spLocks noGrp="1"/>
          </p:cNvSpPr>
          <p:nvPr>
            <p:ph idx="1"/>
          </p:nvPr>
        </p:nvSpPr>
        <p:spPr/>
        <p:txBody>
          <a:bodyPr/>
          <a:lstStyle/>
          <a:p>
            <a:endParaRPr lang="en-US"/>
          </a:p>
        </p:txBody>
      </p:sp>
      <p:sp>
        <p:nvSpPr>
          <p:cNvPr id="5" name="Title 1">
            <a:extLst>
              <a:ext uri="{FF2B5EF4-FFF2-40B4-BE49-F238E27FC236}">
                <a16:creationId xmlns:a16="http://schemas.microsoft.com/office/drawing/2014/main" id="{891EA3E4-C306-0757-5B7E-52C0DFD30845}"/>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6" name="Rectangle 5">
            <a:extLst>
              <a:ext uri="{FF2B5EF4-FFF2-40B4-BE49-F238E27FC236}">
                <a16:creationId xmlns:a16="http://schemas.microsoft.com/office/drawing/2014/main" id="{1A518E11-61AD-144F-E807-BDB1FA353111}"/>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9148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Ostfeld</a:t>
            </a:r>
            <a:r>
              <a:rPr lang="en-US" sz="1400" dirty="0">
                <a:cs typeface="Franklin Gothic Medium"/>
              </a:rPr>
              <a:t> and </a:t>
            </a:r>
            <a:r>
              <a:rPr lang="en-US" sz="1400" dirty="0" err="1">
                <a:cs typeface="Franklin Gothic Medium"/>
              </a:rPr>
              <a:t>Keesing</a:t>
            </a:r>
            <a:r>
              <a:rPr lang="en-US" sz="1400" dirty="0">
                <a:cs typeface="Franklin Gothic Medium"/>
              </a:rPr>
              <a:t>. 2000. </a:t>
            </a:r>
            <a:r>
              <a:rPr lang="en-US" sz="1400" i="1" dirty="0">
                <a:cs typeface="Franklin Gothic Medium"/>
              </a:rPr>
              <a:t>Conservation Biology.</a:t>
            </a:r>
            <a:endParaRPr lang="en-US" sz="1400" dirty="0">
              <a:cs typeface="Franklin Gothic Medium"/>
            </a:endParaRPr>
          </a:p>
        </p:txBody>
      </p:sp>
      <p:sp>
        <p:nvSpPr>
          <p:cNvPr id="3" name="Rectangle 2">
            <a:extLst>
              <a:ext uri="{FF2B5EF4-FFF2-40B4-BE49-F238E27FC236}">
                <a16:creationId xmlns:a16="http://schemas.microsoft.com/office/drawing/2014/main" id="{731A93BF-D6B2-46C2-D86C-7B6C79DA1244}"/>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1742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highlight>
                  <a:srgbClr val="FFFF00"/>
                </a:highlight>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2" name="TextBox 1">
            <a:extLst>
              <a:ext uri="{FF2B5EF4-FFF2-40B4-BE49-F238E27FC236}">
                <a16:creationId xmlns:a16="http://schemas.microsoft.com/office/drawing/2014/main" id="{B999751C-68DE-56AE-2F9F-9B347982ED99}"/>
              </a:ext>
            </a:extLst>
          </p:cNvPr>
          <p:cNvSpPr txBox="1"/>
          <p:nvPr/>
        </p:nvSpPr>
        <p:spPr>
          <a:xfrm>
            <a:off x="1652476" y="6052585"/>
            <a:ext cx="9208546" cy="461665"/>
          </a:xfrm>
          <a:prstGeom prst="rect">
            <a:avLst/>
          </a:prstGeom>
          <a:noFill/>
        </p:spPr>
        <p:txBody>
          <a:bodyPr wrap="square">
            <a:spAutoFit/>
          </a:bodyPr>
          <a:lstStyle/>
          <a:p>
            <a:pPr algn="ctr"/>
            <a:r>
              <a:rPr lang="en-US" sz="2400" dirty="0">
                <a:highlight>
                  <a:srgbClr val="FFFF00"/>
                </a:highlight>
              </a:rPr>
              <a:t>Patterns depend on the context of the wildlife community!</a:t>
            </a:r>
            <a:endParaRPr lang="en-US" sz="2400" b="1" dirty="0">
              <a:highlight>
                <a:srgbClr val="FFFF00"/>
              </a:highlight>
            </a:endParaRPr>
          </a:p>
        </p:txBody>
      </p:sp>
    </p:spTree>
    <p:extLst>
      <p:ext uri="{BB962C8B-B14F-4D97-AF65-F5344CB8AC3E}">
        <p14:creationId xmlns:p14="http://schemas.microsoft.com/office/powerpoint/2010/main" val="11140463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46D6BC3-3957-4389-DEDE-63A8CAD2D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1344318"/>
            <a:ext cx="6959600" cy="52554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7BFF079-91DC-2379-20CD-22DD54BF9190}"/>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sp>
        <p:nvSpPr>
          <p:cNvPr id="6" name="TextBox 5">
            <a:extLst>
              <a:ext uri="{FF2B5EF4-FFF2-40B4-BE49-F238E27FC236}">
                <a16:creationId xmlns:a16="http://schemas.microsoft.com/office/drawing/2014/main" id="{3CE57B30-4C9C-0423-0A5E-14F0938C2C6D}"/>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39607645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8F7B4-6F01-B806-D783-09285241DEA8}"/>
              </a:ext>
            </a:extLst>
          </p:cNvPr>
          <p:cNvSpPr>
            <a:spLocks noGrp="1"/>
          </p:cNvSpPr>
          <p:nvPr>
            <p:ph idx="1"/>
          </p:nvPr>
        </p:nvSpPr>
        <p:spPr>
          <a:xfrm>
            <a:off x="1681843" y="678997"/>
            <a:ext cx="8828314" cy="1048204"/>
          </a:xfrm>
        </p:spPr>
        <p:txBody>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is the diversion of pathogen-transmitting arthropods from humans to animals</a:t>
            </a:r>
            <a:endParaRPr lang="en-US" dirty="0">
              <a:latin typeface="Calibri" panose="020F0502020204030204" pitchFamily="34" charset="0"/>
              <a:cs typeface="Calibri" panose="020F0502020204030204" pitchFamily="34" charset="0"/>
            </a:endParaRPr>
          </a:p>
        </p:txBody>
      </p:sp>
      <p:pic>
        <p:nvPicPr>
          <p:cNvPr id="7" name="Main graphic">
            <a:extLst>
              <a:ext uri="{FF2B5EF4-FFF2-40B4-BE49-F238E27FC236}">
                <a16:creationId xmlns:a16="http://schemas.microsoft.com/office/drawing/2014/main" id="{9B56D721-CA71-2BAD-7898-69DA3FA6C931}"/>
              </a:ext>
            </a:extLst>
          </p:cNvPr>
          <p:cNvPicPr/>
          <p:nvPr/>
        </p:nvPicPr>
        <p:blipFill rotWithShape="1">
          <a:blip r:embed="rId3"/>
          <a:srcRect t="47012" b="-10475"/>
          <a:stretch/>
        </p:blipFill>
        <p:spPr>
          <a:xfrm>
            <a:off x="237017" y="2971254"/>
            <a:ext cx="6334902" cy="4319092"/>
          </a:xfrm>
          <a:prstGeom prst="rect">
            <a:avLst/>
          </a:prstGeom>
          <a:ln>
            <a:noFill/>
          </a:ln>
        </p:spPr>
      </p:pic>
      <p:sp>
        <p:nvSpPr>
          <p:cNvPr id="9" name="TextBox 8">
            <a:extLst>
              <a:ext uri="{FF2B5EF4-FFF2-40B4-BE49-F238E27FC236}">
                <a16:creationId xmlns:a16="http://schemas.microsoft.com/office/drawing/2014/main" id="{194D30C0-0896-FC97-4686-EF221731F40F}"/>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Swei</a:t>
            </a:r>
            <a:r>
              <a:rPr lang="en-US" sz="1400" dirty="0">
                <a:cs typeface="Franklin Gothic Medium"/>
              </a:rPr>
              <a:t> et al. 2011. </a:t>
            </a:r>
            <a:r>
              <a:rPr lang="en-US" sz="1400" i="1" dirty="0">
                <a:cs typeface="Franklin Gothic Medium"/>
              </a:rPr>
              <a:t>Proc Roy Soc B.</a:t>
            </a:r>
            <a:endParaRPr lang="en-US" sz="1400" dirty="0">
              <a:cs typeface="Franklin Gothic Medium"/>
            </a:endParaRPr>
          </a:p>
        </p:txBody>
      </p:sp>
      <p:sp>
        <p:nvSpPr>
          <p:cNvPr id="10" name="Title 1">
            <a:extLst>
              <a:ext uri="{FF2B5EF4-FFF2-40B4-BE49-F238E27FC236}">
                <a16:creationId xmlns:a16="http://schemas.microsoft.com/office/drawing/2014/main" id="{5B5739F5-BD81-32AC-E9E9-E495324089DB}"/>
              </a:ext>
            </a:extLst>
          </p:cNvPr>
          <p:cNvSpPr txBox="1">
            <a:spLocks/>
          </p:cNvSpPr>
          <p:nvPr/>
        </p:nvSpPr>
        <p:spPr>
          <a:xfrm>
            <a:off x="184647" y="1467381"/>
            <a:ext cx="7136331" cy="18584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Tick burden on female (left) and male (right) woodrats in Marin County, CA following removal of western fence lizard (</a:t>
            </a:r>
            <a:r>
              <a:rPr lang="en-US" sz="1800" b="0" i="1" u="none" strike="noStrike" dirty="0">
                <a:solidFill>
                  <a:srgbClr val="333333"/>
                </a:solidFill>
                <a:effectLst/>
                <a:latin typeface="+mn-lt"/>
              </a:rPr>
              <a:t>Sceloporus occidentalis</a:t>
            </a:r>
            <a:r>
              <a:rPr lang="en-US" sz="1800" dirty="0">
                <a:latin typeface="+mn-lt"/>
              </a:rPr>
              <a:t>) at the end of the 2007 year in experimental (solid) and control (open circle) plots</a:t>
            </a:r>
          </a:p>
        </p:txBody>
      </p:sp>
      <p:pic>
        <p:nvPicPr>
          <p:cNvPr id="5122" name="Picture 2">
            <a:extLst>
              <a:ext uri="{FF2B5EF4-FFF2-40B4-BE49-F238E27FC236}">
                <a16:creationId xmlns:a16="http://schemas.microsoft.com/office/drawing/2014/main" id="{9E8D6C93-ACF9-3652-D957-09A6923DD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976" y="2757713"/>
            <a:ext cx="4051210" cy="2546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5246C3-ECC2-5FDC-9766-AAB29D11A214}"/>
              </a:ext>
            </a:extLst>
          </p:cNvPr>
          <p:cNvSpPr txBox="1"/>
          <p:nvPr/>
        </p:nvSpPr>
        <p:spPr>
          <a:xfrm>
            <a:off x="8280400" y="5357819"/>
            <a:ext cx="2402114" cy="369332"/>
          </a:xfrm>
          <a:prstGeom prst="rect">
            <a:avLst/>
          </a:prstGeom>
          <a:noFill/>
        </p:spPr>
        <p:txBody>
          <a:bodyPr wrap="square">
            <a:spAutoFit/>
          </a:bodyPr>
          <a:lstStyle/>
          <a:p>
            <a:r>
              <a:rPr lang="en-US" sz="1800" b="0" i="1" u="none" strike="noStrike" dirty="0">
                <a:solidFill>
                  <a:srgbClr val="333333"/>
                </a:solidFill>
                <a:effectLst/>
                <a:latin typeface="+mn-lt"/>
              </a:rPr>
              <a:t>Sceloporus occidentalis</a:t>
            </a:r>
            <a:endParaRPr lang="en-US" dirty="0"/>
          </a:p>
        </p:txBody>
      </p:sp>
      <p:sp>
        <p:nvSpPr>
          <p:cNvPr id="13" name="Rectangle 12">
            <a:extLst>
              <a:ext uri="{FF2B5EF4-FFF2-40B4-BE49-F238E27FC236}">
                <a16:creationId xmlns:a16="http://schemas.microsoft.com/office/drawing/2014/main" id="{E44E7FF0-A005-1AC5-A81A-F1BD22ABC06F}"/>
              </a:ext>
            </a:extLst>
          </p:cNvPr>
          <p:cNvSpPr/>
          <p:nvPr/>
        </p:nvSpPr>
        <p:spPr>
          <a:xfrm>
            <a:off x="87339" y="3100187"/>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377AD9-ACD8-3140-702C-2FC8CCC8734C}"/>
              </a:ext>
            </a:extLst>
          </p:cNvPr>
          <p:cNvSpPr/>
          <p:nvPr/>
        </p:nvSpPr>
        <p:spPr>
          <a:xfrm>
            <a:off x="3329629" y="3004244"/>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5124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6D97E0F-099B-F647-D2D8-DD7BA488D3EA}"/>
              </a:ext>
            </a:extLst>
          </p:cNvPr>
          <p:cNvSpPr>
            <a:spLocks noGrp="1"/>
          </p:cNvSpPr>
          <p:nvPr>
            <p:ph idx="1"/>
          </p:nvPr>
        </p:nvSpPr>
        <p:spPr>
          <a:xfrm>
            <a:off x="1631123" y="420914"/>
            <a:ext cx="9094934" cy="1306287"/>
          </a:xfrm>
        </p:spPr>
        <p:txBody>
          <a:bodyPr>
            <a:normAutofit/>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a:t>
            </a:r>
            <a:r>
              <a:rPr lang="en-US" dirty="0">
                <a:solidFill>
                  <a:srgbClr val="4D5156"/>
                </a:solidFill>
                <a:latin typeface="Calibri" panose="020F0502020204030204" pitchFamily="34" charset="0"/>
                <a:cs typeface="Calibri" panose="020F0502020204030204" pitchFamily="34" charset="0"/>
              </a:rPr>
              <a:t>has been suggested for malaria control – but only works in cases by which livestock are used as bait to draw mosquitoes closer to insecticides.</a:t>
            </a:r>
            <a:endParaRPr lang="en-US"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E1FCEFA-F388-F58F-F740-71F98401EDD1}"/>
              </a:ext>
            </a:extLst>
          </p:cNvPr>
          <p:cNvGrpSpPr/>
          <p:nvPr/>
        </p:nvGrpSpPr>
        <p:grpSpPr>
          <a:xfrm>
            <a:off x="682172" y="1981378"/>
            <a:ext cx="3715656" cy="3185708"/>
            <a:chOff x="0" y="4201453"/>
            <a:chExt cx="2784733" cy="2413256"/>
          </a:xfrm>
        </p:grpSpPr>
        <p:pic>
          <p:nvPicPr>
            <p:cNvPr id="6" name="Picture 5" descr="A diagram of a person and mosquito&#10;&#10;Description automatically generated">
              <a:extLst>
                <a:ext uri="{FF2B5EF4-FFF2-40B4-BE49-F238E27FC236}">
                  <a16:creationId xmlns:a16="http://schemas.microsoft.com/office/drawing/2014/main" id="{2D59E28D-0328-CE97-EFBE-7EBBE52E48C6}"/>
                </a:ext>
              </a:extLst>
            </p:cNvPr>
            <p:cNvPicPr>
              <a:picLocks noChangeAspect="1"/>
            </p:cNvPicPr>
            <p:nvPr/>
          </p:nvPicPr>
          <p:blipFill>
            <a:blip r:embed="rId3"/>
            <a:stretch>
              <a:fillRect/>
            </a:stretch>
          </p:blipFill>
          <p:spPr>
            <a:xfrm>
              <a:off x="136542" y="4314195"/>
              <a:ext cx="2648191" cy="2300514"/>
            </a:xfrm>
            <a:prstGeom prst="rect">
              <a:avLst/>
            </a:prstGeom>
          </p:spPr>
        </p:pic>
        <p:sp>
          <p:nvSpPr>
            <p:cNvPr id="7" name="Rectangle 6">
              <a:extLst>
                <a:ext uri="{FF2B5EF4-FFF2-40B4-BE49-F238E27FC236}">
                  <a16:creationId xmlns:a16="http://schemas.microsoft.com/office/drawing/2014/main" id="{4F1171AF-556F-BB40-F909-A59591D3D520}"/>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Figure 2">
            <a:extLst>
              <a:ext uri="{FF2B5EF4-FFF2-40B4-BE49-F238E27FC236}">
                <a16:creationId xmlns:a16="http://schemas.microsoft.com/office/drawing/2014/main" id="{8C09A4AC-FF2D-AAE9-CF9C-7306573DF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91"/>
          <a:stretch/>
        </p:blipFill>
        <p:spPr bwMode="auto">
          <a:xfrm>
            <a:off x="4771250" y="2045027"/>
            <a:ext cx="7043378" cy="41873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C2F885-78DE-3839-71D5-AF825B47C159}"/>
              </a:ext>
            </a:extLst>
          </p:cNvPr>
          <p:cNvSpPr txBox="1"/>
          <p:nvPr/>
        </p:nvSpPr>
        <p:spPr>
          <a:xfrm>
            <a:off x="6875480" y="6550223"/>
            <a:ext cx="5200406" cy="307777"/>
          </a:xfrm>
          <a:prstGeom prst="rect">
            <a:avLst/>
          </a:prstGeom>
          <a:noFill/>
        </p:spPr>
        <p:txBody>
          <a:bodyPr wrap="square" rtlCol="0">
            <a:spAutoFit/>
          </a:bodyPr>
          <a:lstStyle/>
          <a:p>
            <a:pPr algn="r"/>
            <a:r>
              <a:rPr lang="en-US" sz="1400" dirty="0" err="1">
                <a:cs typeface="Franklin Gothic Medium"/>
              </a:rPr>
              <a:t>Asale</a:t>
            </a:r>
            <a:r>
              <a:rPr lang="en-US" sz="1400" dirty="0">
                <a:cs typeface="Franklin Gothic Medium"/>
              </a:rPr>
              <a:t> et al. 2017. </a:t>
            </a:r>
            <a:r>
              <a:rPr lang="en-US" sz="1400" i="1" dirty="0">
                <a:cs typeface="Franklin Gothic Medium"/>
              </a:rPr>
              <a:t>Malaria Journal</a:t>
            </a:r>
            <a:endParaRPr lang="en-US" sz="1400" dirty="0">
              <a:cs typeface="Franklin Gothic Medium"/>
            </a:endParaRPr>
          </a:p>
        </p:txBody>
      </p:sp>
      <p:sp>
        <p:nvSpPr>
          <p:cNvPr id="10" name="Title 1">
            <a:extLst>
              <a:ext uri="{FF2B5EF4-FFF2-40B4-BE49-F238E27FC236}">
                <a16:creationId xmlns:a16="http://schemas.microsoft.com/office/drawing/2014/main" id="{AABB5536-4CE4-A0FF-B80A-BB3F5BAC61CF}"/>
              </a:ext>
            </a:extLst>
          </p:cNvPr>
          <p:cNvSpPr txBox="1">
            <a:spLocks/>
          </p:cNvSpPr>
          <p:nvPr/>
        </p:nvSpPr>
        <p:spPr>
          <a:xfrm>
            <a:off x="5587999" y="5809580"/>
            <a:ext cx="3701143"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mn-lt"/>
              </a:rPr>
              <a:t>Black, </a:t>
            </a:r>
            <a:r>
              <a:rPr lang="en-US" sz="1400" dirty="0">
                <a:solidFill>
                  <a:srgbClr val="FF0000"/>
                </a:solidFill>
                <a:latin typeface="+mn-lt"/>
              </a:rPr>
              <a:t>red</a:t>
            </a:r>
            <a:r>
              <a:rPr lang="en-US" sz="1400" dirty="0">
                <a:latin typeface="+mn-lt"/>
              </a:rPr>
              <a:t>, </a:t>
            </a:r>
            <a:r>
              <a:rPr lang="en-US" sz="1400" dirty="0">
                <a:solidFill>
                  <a:srgbClr val="92D050"/>
                </a:solidFill>
                <a:latin typeface="+mn-lt"/>
              </a:rPr>
              <a:t>green</a:t>
            </a:r>
            <a:r>
              <a:rPr lang="en-US" sz="1400" dirty="0">
                <a:latin typeface="+mn-lt"/>
              </a:rPr>
              <a:t>, </a:t>
            </a:r>
            <a:r>
              <a:rPr lang="en-US" sz="1400" dirty="0">
                <a:solidFill>
                  <a:schemeClr val="accent1"/>
                </a:solidFill>
                <a:latin typeface="+mn-lt"/>
              </a:rPr>
              <a:t>blue</a:t>
            </a:r>
            <a:r>
              <a:rPr lang="en-US" sz="1400" dirty="0">
                <a:latin typeface="+mn-lt"/>
              </a:rPr>
              <a:t> = </a:t>
            </a:r>
            <a:r>
              <a:rPr lang="en-US" sz="1400" b="0" i="0" u="none" strike="noStrike" dirty="0">
                <a:solidFill>
                  <a:srgbClr val="333333"/>
                </a:solidFill>
                <a:effectLst/>
                <a:latin typeface="+mn-lt"/>
              </a:rPr>
              <a:t>0, 20, 40 or 60% chance of being killed as a result of feeding on animals</a:t>
            </a:r>
            <a:endParaRPr lang="en-US" sz="1400" dirty="0">
              <a:latin typeface="+mn-lt"/>
            </a:endParaRPr>
          </a:p>
        </p:txBody>
      </p:sp>
    </p:spTree>
    <p:extLst>
      <p:ext uri="{BB962C8B-B14F-4D97-AF65-F5344CB8AC3E}">
        <p14:creationId xmlns:p14="http://schemas.microsoft.com/office/powerpoint/2010/main" val="110571967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711200" y="258230"/>
            <a:ext cx="1065348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Understanding the </a:t>
            </a:r>
            <a:r>
              <a:rPr lang="en-US" sz="3300" b="1" dirty="0">
                <a:solidFill>
                  <a:srgbClr val="C00000"/>
                </a:solidFill>
                <a:latin typeface="+mn-lt"/>
              </a:rPr>
              <a:t>underlying transmission dynamics </a:t>
            </a:r>
            <a:r>
              <a:rPr lang="en-US" sz="3300" dirty="0">
                <a:latin typeface="+mn-lt"/>
              </a:rPr>
              <a:t>of the system can help predict how </a:t>
            </a:r>
            <a:r>
              <a:rPr lang="en-US" sz="3300" b="1" dirty="0">
                <a:solidFill>
                  <a:srgbClr val="C00000"/>
                </a:solidFill>
                <a:latin typeface="+mn-lt"/>
              </a:rPr>
              <a:t>wildlife biodiversity</a:t>
            </a:r>
            <a:r>
              <a:rPr lang="en-US" sz="3300" dirty="0">
                <a:latin typeface="+mn-lt"/>
              </a:rPr>
              <a:t> might </a:t>
            </a:r>
            <a:r>
              <a:rPr lang="en-US" sz="3300" b="1" dirty="0">
                <a:solidFill>
                  <a:srgbClr val="C00000"/>
                </a:solidFill>
                <a:latin typeface="+mn-lt"/>
              </a:rPr>
              <a:t>amplify or dilute </a:t>
            </a:r>
            <a:r>
              <a:rPr lang="en-US" sz="3300" dirty="0">
                <a:latin typeface="+mn-lt"/>
              </a:rPr>
              <a:t>human disease risk in different contexts.</a:t>
            </a:r>
            <a:endParaRPr lang="en-US" sz="2800" dirty="0">
              <a:latin typeface="+mn-lt"/>
            </a:endParaRPr>
          </a:p>
        </p:txBody>
      </p:sp>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Wood et al. 2014. </a:t>
            </a:r>
            <a:r>
              <a:rPr lang="en-US" sz="1400" i="1" dirty="0">
                <a:cs typeface="Franklin Gothic Medium"/>
              </a:rPr>
              <a:t>Ecology</a:t>
            </a:r>
            <a:endParaRPr lang="en-US" sz="1400" dirty="0">
              <a:cs typeface="Franklin Gothic Medium"/>
            </a:endParaRPr>
          </a:p>
        </p:txBody>
      </p:sp>
      <p:pic>
        <p:nvPicPr>
          <p:cNvPr id="3" name="Picture 2" descr="Chart, diagram&#10;&#10;Description automatically generated">
            <a:extLst>
              <a:ext uri="{FF2B5EF4-FFF2-40B4-BE49-F238E27FC236}">
                <a16:creationId xmlns:a16="http://schemas.microsoft.com/office/drawing/2014/main" id="{9ADF8DFB-E383-E04A-69C1-B449908D3DDF}"/>
              </a:ext>
            </a:extLst>
          </p:cNvPr>
          <p:cNvPicPr>
            <a:picLocks noChangeAspect="1"/>
          </p:cNvPicPr>
          <p:nvPr/>
        </p:nvPicPr>
        <p:blipFill rotWithShape="1">
          <a:blip r:embed="rId3"/>
          <a:srcRect t="6937"/>
          <a:stretch/>
        </p:blipFill>
        <p:spPr>
          <a:xfrm>
            <a:off x="1478643" y="2517162"/>
            <a:ext cx="4559300" cy="3817505"/>
          </a:xfrm>
          <a:prstGeom prst="rect">
            <a:avLst/>
          </a:prstGeom>
        </p:spPr>
      </p:pic>
      <p:pic>
        <p:nvPicPr>
          <p:cNvPr id="8" name="Picture 7" descr="Chart, pie chart&#10;&#10;Description automatically generated">
            <a:extLst>
              <a:ext uri="{FF2B5EF4-FFF2-40B4-BE49-F238E27FC236}">
                <a16:creationId xmlns:a16="http://schemas.microsoft.com/office/drawing/2014/main" id="{9B09822A-041F-66B7-34D6-0A397A581586}"/>
              </a:ext>
            </a:extLst>
          </p:cNvPr>
          <p:cNvPicPr>
            <a:picLocks noChangeAspect="1"/>
          </p:cNvPicPr>
          <p:nvPr/>
        </p:nvPicPr>
        <p:blipFill>
          <a:blip r:embed="rId4"/>
          <a:stretch>
            <a:fillRect/>
          </a:stretch>
        </p:blipFill>
        <p:spPr>
          <a:xfrm>
            <a:off x="7134530" y="2721027"/>
            <a:ext cx="4100944" cy="3082589"/>
          </a:xfrm>
          <a:prstGeom prst="rect">
            <a:avLst/>
          </a:prstGeom>
        </p:spPr>
      </p:pic>
      <p:sp>
        <p:nvSpPr>
          <p:cNvPr id="9" name="TextBox 8">
            <a:extLst>
              <a:ext uri="{FF2B5EF4-FFF2-40B4-BE49-F238E27FC236}">
                <a16:creationId xmlns:a16="http://schemas.microsoft.com/office/drawing/2014/main" id="{547FEFAB-0B23-E2A1-2B2D-65B7BC2E3FC4}"/>
              </a:ext>
            </a:extLst>
          </p:cNvPr>
          <p:cNvSpPr txBox="1"/>
          <p:nvPr/>
        </p:nvSpPr>
        <p:spPr>
          <a:xfrm>
            <a:off x="3051100" y="4590782"/>
            <a:ext cx="112190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disease eradication</a:t>
            </a:r>
          </a:p>
        </p:txBody>
      </p:sp>
      <p:sp>
        <p:nvSpPr>
          <p:cNvPr id="12" name="TextBox 11">
            <a:extLst>
              <a:ext uri="{FF2B5EF4-FFF2-40B4-BE49-F238E27FC236}">
                <a16:creationId xmlns:a16="http://schemas.microsoft.com/office/drawing/2014/main" id="{19E59D54-5039-6BD2-747A-28B5F0BB6E07}"/>
              </a:ext>
            </a:extLst>
          </p:cNvPr>
          <p:cNvSpPr txBox="1"/>
          <p:nvPr/>
        </p:nvSpPr>
        <p:spPr>
          <a:xfrm>
            <a:off x="3815308" y="4109324"/>
            <a:ext cx="77585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true dilution</a:t>
            </a:r>
          </a:p>
        </p:txBody>
      </p:sp>
      <p:sp>
        <p:nvSpPr>
          <p:cNvPr id="14" name="TextBox 13">
            <a:extLst>
              <a:ext uri="{FF2B5EF4-FFF2-40B4-BE49-F238E27FC236}">
                <a16:creationId xmlns:a16="http://schemas.microsoft.com/office/drawing/2014/main" id="{4610F6D2-9233-DEFC-C56D-8BD245FEFC38}"/>
              </a:ext>
            </a:extLst>
          </p:cNvPr>
          <p:cNvSpPr txBox="1"/>
          <p:nvPr/>
        </p:nvSpPr>
        <p:spPr>
          <a:xfrm>
            <a:off x="3777498" y="3545965"/>
            <a:ext cx="896792"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spurious dilution</a:t>
            </a:r>
          </a:p>
        </p:txBody>
      </p:sp>
      <p:sp>
        <p:nvSpPr>
          <p:cNvPr id="15" name="TextBox 14">
            <a:extLst>
              <a:ext uri="{FF2B5EF4-FFF2-40B4-BE49-F238E27FC236}">
                <a16:creationId xmlns:a16="http://schemas.microsoft.com/office/drawing/2014/main" id="{39944DB4-7A21-35E3-7B6D-66928C06BA07}"/>
              </a:ext>
            </a:extLst>
          </p:cNvPr>
          <p:cNvSpPr txBox="1"/>
          <p:nvPr/>
        </p:nvSpPr>
        <p:spPr>
          <a:xfrm>
            <a:off x="3815308" y="2996006"/>
            <a:ext cx="1192121" cy="307777"/>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amplification</a:t>
            </a:r>
          </a:p>
        </p:txBody>
      </p:sp>
      <p:sp>
        <p:nvSpPr>
          <p:cNvPr id="2" name="Title 1">
            <a:extLst>
              <a:ext uri="{FF2B5EF4-FFF2-40B4-BE49-F238E27FC236}">
                <a16:creationId xmlns:a16="http://schemas.microsoft.com/office/drawing/2014/main" id="{DDB92A61-7CB4-E1D6-BBD4-3933E01E2AF7}"/>
              </a:ext>
            </a:extLst>
          </p:cNvPr>
          <p:cNvSpPr txBox="1">
            <a:spLocks/>
          </p:cNvSpPr>
          <p:nvPr/>
        </p:nvSpPr>
        <p:spPr>
          <a:xfrm>
            <a:off x="6613753" y="1689401"/>
            <a:ext cx="4308909"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Meta-analysis of biodiversity impacts on 69 common human pathogens</a:t>
            </a:r>
          </a:p>
        </p:txBody>
      </p:sp>
      <p:grpSp>
        <p:nvGrpSpPr>
          <p:cNvPr id="61" name="Group 60">
            <a:extLst>
              <a:ext uri="{FF2B5EF4-FFF2-40B4-BE49-F238E27FC236}">
                <a16:creationId xmlns:a16="http://schemas.microsoft.com/office/drawing/2014/main" id="{01750FA6-A014-D69F-66CA-D454FA94F41A}"/>
              </a:ext>
            </a:extLst>
          </p:cNvPr>
          <p:cNvGrpSpPr/>
          <p:nvPr/>
        </p:nvGrpSpPr>
        <p:grpSpPr>
          <a:xfrm>
            <a:off x="1" y="4760685"/>
            <a:ext cx="2148436" cy="1854023"/>
            <a:chOff x="0" y="4201453"/>
            <a:chExt cx="2784733" cy="2413256"/>
          </a:xfrm>
        </p:grpSpPr>
        <p:pic>
          <p:nvPicPr>
            <p:cNvPr id="59" name="Picture 58" descr="A diagram of a person and mosquito&#10;&#10;Description automatically generated">
              <a:extLst>
                <a:ext uri="{FF2B5EF4-FFF2-40B4-BE49-F238E27FC236}">
                  <a16:creationId xmlns:a16="http://schemas.microsoft.com/office/drawing/2014/main" id="{6CE6BD18-D615-2DEB-DB15-E7903F59E921}"/>
                </a:ext>
              </a:extLst>
            </p:cNvPr>
            <p:cNvPicPr>
              <a:picLocks noChangeAspect="1"/>
            </p:cNvPicPr>
            <p:nvPr/>
          </p:nvPicPr>
          <p:blipFill>
            <a:blip r:embed="rId5"/>
            <a:stretch>
              <a:fillRect/>
            </a:stretch>
          </p:blipFill>
          <p:spPr>
            <a:xfrm>
              <a:off x="136542" y="4314195"/>
              <a:ext cx="2648191" cy="2300514"/>
            </a:xfrm>
            <a:prstGeom prst="rect">
              <a:avLst/>
            </a:prstGeom>
          </p:spPr>
        </p:pic>
        <p:sp>
          <p:nvSpPr>
            <p:cNvPr id="60" name="Rectangle 59">
              <a:extLst>
                <a:ext uri="{FF2B5EF4-FFF2-40B4-BE49-F238E27FC236}">
                  <a16:creationId xmlns:a16="http://schemas.microsoft.com/office/drawing/2014/main" id="{8975C6DD-D725-AA86-A641-CA3ACA7EB938}"/>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itle 1">
            <a:extLst>
              <a:ext uri="{FF2B5EF4-FFF2-40B4-BE49-F238E27FC236}">
                <a16:creationId xmlns:a16="http://schemas.microsoft.com/office/drawing/2014/main" id="{CA3FBED0-E724-74BC-33AE-44A318E3B34E}"/>
              </a:ext>
            </a:extLst>
          </p:cNvPr>
          <p:cNvSpPr txBox="1">
            <a:spLocks/>
          </p:cNvSpPr>
          <p:nvPr/>
        </p:nvSpPr>
        <p:spPr>
          <a:xfrm>
            <a:off x="2270424" y="1585836"/>
            <a:ext cx="354783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Results from an extended Ross-McDonald malaria model</a:t>
            </a:r>
          </a:p>
        </p:txBody>
      </p:sp>
      <p:pic>
        <p:nvPicPr>
          <p:cNvPr id="63" name="Picture 62" descr="Chart, diagram&#10;&#10;Description automatically generated">
            <a:extLst>
              <a:ext uri="{FF2B5EF4-FFF2-40B4-BE49-F238E27FC236}">
                <a16:creationId xmlns:a16="http://schemas.microsoft.com/office/drawing/2014/main" id="{8E368CDB-0F42-BA65-A584-7648F2DB3907}"/>
              </a:ext>
            </a:extLst>
          </p:cNvPr>
          <p:cNvPicPr>
            <a:picLocks noChangeAspect="1"/>
          </p:cNvPicPr>
          <p:nvPr/>
        </p:nvPicPr>
        <p:blipFill rotWithShape="1">
          <a:blip r:embed="rId3"/>
          <a:srcRect l="313" t="16628" r="86341" b="21833"/>
          <a:stretch/>
        </p:blipFill>
        <p:spPr>
          <a:xfrm>
            <a:off x="1417882" y="2326478"/>
            <a:ext cx="608497" cy="2524352"/>
          </a:xfrm>
          <a:prstGeom prst="rect">
            <a:avLst/>
          </a:prstGeom>
        </p:spPr>
      </p:pic>
    </p:spTree>
    <p:extLst>
      <p:ext uri="{BB962C8B-B14F-4D97-AF65-F5344CB8AC3E}">
        <p14:creationId xmlns:p14="http://schemas.microsoft.com/office/powerpoint/2010/main" val="2588406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8767-0CC3-F3C4-62C8-76945D01892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CDAF005-897F-2233-4395-9BACE536E81A}"/>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instructions&amp;activity_state=opened&amp;state=opened&amp;flow=Instructor&amp;onscreen=persist">
            <a:extLst>
              <a:ext uri="{FF2B5EF4-FFF2-40B4-BE49-F238E27FC236}">
                <a16:creationId xmlns:a16="http://schemas.microsoft.com/office/drawing/2014/main" id="{1419B007-44A6-72B3-1B8A-E5C48C77C8C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071431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32D3-4E5E-8344-BBE9-91231800651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6FDADA-78DD-BA31-1D20-7CA712CBB749}"/>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state=closed&amp;flow=Instructor&amp;onscreen=persist">
            <a:extLst>
              <a:ext uri="{FF2B5EF4-FFF2-40B4-BE49-F238E27FC236}">
                <a16:creationId xmlns:a16="http://schemas.microsoft.com/office/drawing/2014/main" id="{4C48A6D2-5E65-257B-8C2C-0AB297C0772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85601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9BAC-0BFD-254D-0CF7-38B7B6D4818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6478583-6C22-F9D9-F5D8-D54CC804FA61}"/>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display=correctness&amp;state=closed&amp;flow=Instructor&amp;onscreen=persist">
            <a:extLst>
              <a:ext uri="{FF2B5EF4-FFF2-40B4-BE49-F238E27FC236}">
                <a16:creationId xmlns:a16="http://schemas.microsoft.com/office/drawing/2014/main" id="{1BC096E1-2C45-A4DC-D95D-942A6EB11B1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87577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4B7E173-3B20-A82A-5D86-C6E30CC4D04A}"/>
              </a:ext>
            </a:extLst>
          </p:cNvPr>
          <p:cNvSpPr/>
          <p:nvPr/>
        </p:nvSpPr>
        <p:spPr>
          <a:xfrm>
            <a:off x="7043101" y="2018065"/>
            <a:ext cx="1499290" cy="1572563"/>
          </a:xfrm>
          <a:prstGeom prst="rect">
            <a:avLst/>
          </a:prstGeom>
          <a:solidFill>
            <a:srgbClr val="FFFF00">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pic>
        <p:nvPicPr>
          <p:cNvPr id="15" name="Graphic 7" descr="Woman outline">
            <a:extLst>
              <a:ext uri="{FF2B5EF4-FFF2-40B4-BE49-F238E27FC236}">
                <a16:creationId xmlns:a16="http://schemas.microsoft.com/office/drawing/2014/main" id="{8A6BD0FE-AD47-98ED-6A7F-7A7FBC3C9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904" y="3606204"/>
            <a:ext cx="2431829" cy="2431829"/>
          </a:xfrm>
          <a:prstGeom prst="rect">
            <a:avLst/>
          </a:prstGeom>
        </p:spPr>
      </p:pic>
      <p:pic>
        <p:nvPicPr>
          <p:cNvPr id="16" name="Graphic 9" descr="Woman outline">
            <a:extLst>
              <a:ext uri="{FF2B5EF4-FFF2-40B4-BE49-F238E27FC236}">
                <a16:creationId xmlns:a16="http://schemas.microsoft.com/office/drawing/2014/main" id="{50329C7D-3A7B-F6AE-E1A4-8B9C420E6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537" y="3627062"/>
            <a:ext cx="2431829" cy="2431829"/>
          </a:xfrm>
          <a:prstGeom prst="rect">
            <a:avLst/>
          </a:prstGeom>
        </p:spPr>
      </p:pic>
      <p:pic>
        <p:nvPicPr>
          <p:cNvPr id="17" name="Graphic 11" descr="Woman outline">
            <a:extLst>
              <a:ext uri="{FF2B5EF4-FFF2-40B4-BE49-F238E27FC236}">
                <a16:creationId xmlns:a16="http://schemas.microsoft.com/office/drawing/2014/main" id="{C218EC6F-769D-6B5F-8660-C3F3B9BCE8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6160" y="3659099"/>
            <a:ext cx="2431829" cy="2431829"/>
          </a:xfrm>
          <a:prstGeom prst="rect">
            <a:avLst/>
          </a:prstGeom>
        </p:spPr>
      </p:pic>
      <p:pic>
        <p:nvPicPr>
          <p:cNvPr id="18" name="Picture 2" descr="COVID-19 Response | United Nations">
            <a:extLst>
              <a:ext uri="{FF2B5EF4-FFF2-40B4-BE49-F238E27FC236}">
                <a16:creationId xmlns:a16="http://schemas.microsoft.com/office/drawing/2014/main" id="{98463A82-0FD3-41F1-3A7F-002226C216AF}"/>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586555" y="4404612"/>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4" descr="Antibodies : Production, Structure, and Classes">
            <a:extLst>
              <a:ext uri="{FF2B5EF4-FFF2-40B4-BE49-F238E27FC236}">
                <a16:creationId xmlns:a16="http://schemas.microsoft.com/office/drawing/2014/main" id="{6899600C-A9A9-9B0E-C2D9-24D0F9C4E1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318036" y="4470735"/>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B0C6617-F304-C026-D70F-4FBCB4E4E8B6}"/>
              </a:ext>
            </a:extLst>
          </p:cNvPr>
          <p:cNvGrpSpPr/>
          <p:nvPr/>
        </p:nvGrpSpPr>
        <p:grpSpPr>
          <a:xfrm>
            <a:off x="3433344" y="1980743"/>
            <a:ext cx="4939873" cy="1448257"/>
            <a:chOff x="2514122" y="1996212"/>
            <a:chExt cx="4939873" cy="1448257"/>
          </a:xfrm>
        </p:grpSpPr>
        <p:grpSp>
          <p:nvGrpSpPr>
            <p:cNvPr id="21" name="Group 20">
              <a:extLst>
                <a:ext uri="{FF2B5EF4-FFF2-40B4-BE49-F238E27FC236}">
                  <a16:creationId xmlns:a16="http://schemas.microsoft.com/office/drawing/2014/main" id="{D306086F-6F0C-5AA2-BD59-9C47982C7EBE}"/>
                </a:ext>
              </a:extLst>
            </p:cNvPr>
            <p:cNvGrpSpPr/>
            <p:nvPr/>
          </p:nvGrpSpPr>
          <p:grpSpPr>
            <a:xfrm>
              <a:off x="2514122" y="1996212"/>
              <a:ext cx="4085663" cy="1448257"/>
              <a:chOff x="2797962" y="2549616"/>
              <a:chExt cx="2926208" cy="961934"/>
            </a:xfrm>
          </p:grpSpPr>
          <p:graphicFrame>
            <p:nvGraphicFramePr>
              <p:cNvPr id="24" name="Object 23">
                <a:extLst>
                  <a:ext uri="{FF2B5EF4-FFF2-40B4-BE49-F238E27FC236}">
                    <a16:creationId xmlns:a16="http://schemas.microsoft.com/office/drawing/2014/main" id="{185A29F4-96D7-A117-1EDA-8B422FAA21C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24" name="Object 23">
                            <a:extLst>
                              <a:ext uri="{FF2B5EF4-FFF2-40B4-BE49-F238E27FC236}">
                                <a16:creationId xmlns:a16="http://schemas.microsoft.com/office/drawing/2014/main" id="{185A29F4-96D7-A117-1EDA-8B422FAA21C7}"/>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A32A7646-52B7-4DC8-A69B-86177CD7BEC8}"/>
                  </a:ext>
                </a:extLst>
              </p:cNvPr>
              <p:cNvGrpSpPr/>
              <p:nvPr/>
            </p:nvGrpSpPr>
            <p:grpSpPr>
              <a:xfrm>
                <a:off x="2797962" y="2549616"/>
                <a:ext cx="2926208" cy="961932"/>
                <a:chOff x="3373673" y="2139665"/>
                <a:chExt cx="2926208" cy="961932"/>
              </a:xfrm>
            </p:grpSpPr>
            <p:grpSp>
              <p:nvGrpSpPr>
                <p:cNvPr id="28" name="Group 27">
                  <a:extLst>
                    <a:ext uri="{FF2B5EF4-FFF2-40B4-BE49-F238E27FC236}">
                      <a16:creationId xmlns:a16="http://schemas.microsoft.com/office/drawing/2014/main" id="{D4D71BB5-5783-EFCA-5D2F-ABC16A0F0192}"/>
                    </a:ext>
                  </a:extLst>
                </p:cNvPr>
                <p:cNvGrpSpPr/>
                <p:nvPr/>
              </p:nvGrpSpPr>
              <p:grpSpPr>
                <a:xfrm>
                  <a:off x="3373673" y="2139665"/>
                  <a:ext cx="2926208" cy="961932"/>
                  <a:chOff x="3373673" y="2139665"/>
                  <a:chExt cx="2926208" cy="961932"/>
                </a:xfrm>
              </p:grpSpPr>
              <p:sp>
                <p:nvSpPr>
                  <p:cNvPr id="30" name="Rectangle 29">
                    <a:extLst>
                      <a:ext uri="{FF2B5EF4-FFF2-40B4-BE49-F238E27FC236}">
                        <a16:creationId xmlns:a16="http://schemas.microsoft.com/office/drawing/2014/main" id="{3B1B7573-04C2-73DD-04D9-CB65FE837C01}"/>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1051F1B8-BAB8-C19F-E03F-4D13D11D00CF}"/>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9" name="Rectangle 28">
                  <a:extLst>
                    <a:ext uri="{FF2B5EF4-FFF2-40B4-BE49-F238E27FC236}">
                      <a16:creationId xmlns:a16="http://schemas.microsoft.com/office/drawing/2014/main" id="{993C88C0-C4FB-4C93-C52C-8D497B97ED75}"/>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6" name="Straight Arrow Connector 25">
                <a:extLst>
                  <a:ext uri="{FF2B5EF4-FFF2-40B4-BE49-F238E27FC236}">
                    <a16:creationId xmlns:a16="http://schemas.microsoft.com/office/drawing/2014/main" id="{8633C755-CAB2-A191-BF7D-8BEF7D1959C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AFD06E28-E18C-E38C-264E-0D6941945473}"/>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95ED0D42-6B8D-1A1B-5DB7-0F32219C56FA}"/>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3" name="Rectangle 22">
              <a:extLst>
                <a:ext uri="{FF2B5EF4-FFF2-40B4-BE49-F238E27FC236}">
                  <a16:creationId xmlns:a16="http://schemas.microsoft.com/office/drawing/2014/main" id="{49158EA2-0414-791B-A49D-FCB3277586F2}"/>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32" name="Curved Connector 31">
            <a:extLst>
              <a:ext uri="{FF2B5EF4-FFF2-40B4-BE49-F238E27FC236}">
                <a16:creationId xmlns:a16="http://schemas.microsoft.com/office/drawing/2014/main" id="{90B7917D-63C0-0E3D-E964-91DCBA0A5477}"/>
              </a:ext>
            </a:extLst>
          </p:cNvPr>
          <p:cNvCxnSpPr>
            <a:stCxn id="30" idx="0"/>
            <a:endCxn id="23" idx="0"/>
          </p:cNvCxnSpPr>
          <p:nvPr/>
        </p:nvCxnSpPr>
        <p:spPr>
          <a:xfrm rot="16200000" flipH="1">
            <a:off x="5903279" y="323470"/>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FA563E3-6BB7-9A83-DB40-D27D404E9AED}"/>
                  </a:ext>
                </a:extLst>
              </p:cNvPr>
              <p:cNvSpPr/>
              <p:nvPr/>
            </p:nvSpPr>
            <p:spPr>
              <a:xfrm>
                <a:off x="5372185" y="125135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33" name="Rectangle 32">
                <a:extLst>
                  <a:ext uri="{FF2B5EF4-FFF2-40B4-BE49-F238E27FC236}">
                    <a16:creationId xmlns:a16="http://schemas.microsoft.com/office/drawing/2014/main" id="{8FA563E3-6BB7-9A83-DB40-D27D404E9AED}"/>
                  </a:ext>
                </a:extLst>
              </p:cNvPr>
              <p:cNvSpPr>
                <a:spLocks noRot="1" noChangeAspect="1" noMove="1" noResize="1" noEditPoints="1" noAdjustHandles="1" noChangeArrowheads="1" noChangeShapeType="1" noTextEdit="1"/>
              </p:cNvSpPr>
              <p:nvPr/>
            </p:nvSpPr>
            <p:spPr>
              <a:xfrm>
                <a:off x="5372185" y="1251358"/>
                <a:ext cx="1295753" cy="910126"/>
              </a:xfrm>
              <a:prstGeom prst="rect">
                <a:avLst/>
              </a:prstGeom>
              <a:blipFill>
                <a:blip r:embed="rId12"/>
                <a:stretch>
                  <a:fillRect/>
                </a:stretch>
              </a:blipFill>
              <a:ln>
                <a:no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0CB401D-F9F3-E2DC-ADCC-C97E58A65058}"/>
              </a:ext>
            </a:extLst>
          </p:cNvPr>
          <p:cNvSpPr/>
          <p:nvPr/>
        </p:nvSpPr>
        <p:spPr>
          <a:xfrm>
            <a:off x="8917989" y="2461818"/>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5" name="Straight Arrow Connector 34">
            <a:extLst>
              <a:ext uri="{FF2B5EF4-FFF2-40B4-BE49-F238E27FC236}">
                <a16:creationId xmlns:a16="http://schemas.microsoft.com/office/drawing/2014/main" id="{427A7658-5735-8B16-C386-BB17CD2538DB}"/>
              </a:ext>
            </a:extLst>
          </p:cNvPr>
          <p:cNvCxnSpPr>
            <a:cxnSpLocks/>
          </p:cNvCxnSpPr>
          <p:nvPr/>
        </p:nvCxnSpPr>
        <p:spPr>
          <a:xfrm flipH="1">
            <a:off x="8454430" y="2736591"/>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D3D2B68-087E-8EF8-F4AC-AA53AE307B21}"/>
              </a:ext>
            </a:extLst>
          </p:cNvPr>
          <p:cNvSpPr/>
          <p:nvPr/>
        </p:nvSpPr>
        <p:spPr>
          <a:xfrm>
            <a:off x="4061216" y="3193632"/>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080E3FBE-1C70-42B2-51E7-110B589E525F}"/>
              </a:ext>
            </a:extLst>
          </p:cNvPr>
          <p:cNvSpPr/>
          <p:nvPr/>
        </p:nvSpPr>
        <p:spPr>
          <a:xfrm>
            <a:off x="5677046" y="316687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5" name="Rectangle 4">
            <a:extLst>
              <a:ext uri="{FF2B5EF4-FFF2-40B4-BE49-F238E27FC236}">
                <a16:creationId xmlns:a16="http://schemas.microsoft.com/office/drawing/2014/main" id="{8AC33129-8971-1220-CE66-93B69995BF55}"/>
              </a:ext>
            </a:extLst>
          </p:cNvPr>
          <p:cNvSpPr/>
          <p:nvPr/>
        </p:nvSpPr>
        <p:spPr>
          <a:xfrm>
            <a:off x="5718656" y="1309467"/>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Tree>
    <p:extLst>
      <p:ext uri="{BB962C8B-B14F-4D97-AF65-F5344CB8AC3E}">
        <p14:creationId xmlns:p14="http://schemas.microsoft.com/office/powerpoint/2010/main" val="21680696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CDE74-5E35-35BD-8838-C2DBF4444855}"/>
              </a:ext>
            </a:extLst>
          </p:cNvPr>
          <p:cNvSpPr>
            <a:spLocks noGrp="1"/>
          </p:cNvSpPr>
          <p:nvPr>
            <p:ph type="title"/>
          </p:nvPr>
        </p:nvSpPr>
        <p:spPr/>
        <p:txBody>
          <a:bodyPr/>
          <a:lstStyle/>
          <a:p>
            <a:pPr algn="ctr"/>
            <a:r>
              <a:rPr lang="en-US" dirty="0"/>
              <a:t>Extra</a:t>
            </a:r>
          </a:p>
        </p:txBody>
      </p:sp>
      <p:sp>
        <p:nvSpPr>
          <p:cNvPr id="3" name="Content Placeholder 2">
            <a:extLst>
              <a:ext uri="{FF2B5EF4-FFF2-40B4-BE49-F238E27FC236}">
                <a16:creationId xmlns:a16="http://schemas.microsoft.com/office/drawing/2014/main" id="{4CEE40E8-95F2-AA96-17CA-EE0D8DD6CB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75760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2875721"/>
            <a:ext cx="5543550" cy="3922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137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3909390"/>
            <a:ext cx="5543550" cy="288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4526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219755" y="4731025"/>
            <a:ext cx="5543550" cy="212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9443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42634424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C4296D-5879-C708-1334-F4B711C89307}"/>
                  </a:ext>
                </a:extLst>
              </p:cNvPr>
              <p:cNvSpPr txBox="1"/>
              <p:nvPr/>
            </p:nvSpPr>
            <p:spPr>
              <a:xfrm>
                <a:off x="109538" y="6211669"/>
                <a:ext cx="5262562" cy="646331"/>
              </a:xfrm>
              <a:prstGeom prst="rect">
                <a:avLst/>
              </a:prstGeom>
              <a:noFill/>
            </p:spPr>
            <p:txBody>
              <a:bodyPr wrap="square">
                <a:spAutoFit/>
              </a:bodyPr>
              <a:lstStyle/>
              <a:p>
                <a:pPr algn="ctr"/>
                <a:r>
                  <a:rPr lang="en-US" i="1" dirty="0"/>
                  <a:t>Keeling &amp; Gilligan model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𝐻</m:t>
                        </m:r>
                      </m:sub>
                    </m:sSub>
                  </m:oMath>
                </a14:m>
                <a:r>
                  <a:rPr lang="en-US" i="1" dirty="0"/>
                  <a:t> for plague as proportional to the abundance of free-living infected fleas.</a:t>
                </a:r>
              </a:p>
            </p:txBody>
          </p:sp>
        </mc:Choice>
        <mc:Fallback xmlns="">
          <p:sp>
            <p:nvSpPr>
              <p:cNvPr id="5" name="TextBox 4">
                <a:extLst>
                  <a:ext uri="{FF2B5EF4-FFF2-40B4-BE49-F238E27FC236}">
                    <a16:creationId xmlns:a16="http://schemas.microsoft.com/office/drawing/2014/main" id="{23C4296D-5879-C708-1334-F4B711C89307}"/>
                  </a:ext>
                </a:extLst>
              </p:cNvPr>
              <p:cNvSpPr txBox="1">
                <a:spLocks noRot="1" noChangeAspect="1" noMove="1" noResize="1" noEditPoints="1" noAdjustHandles="1" noChangeArrowheads="1" noChangeShapeType="1" noTextEdit="1"/>
              </p:cNvSpPr>
              <p:nvPr/>
            </p:nvSpPr>
            <p:spPr>
              <a:xfrm>
                <a:off x="109538" y="6211669"/>
                <a:ext cx="5262562" cy="646331"/>
              </a:xfrm>
              <a:prstGeom prst="rect">
                <a:avLst/>
              </a:prstGeom>
              <a:blipFill>
                <a:blip r:embed="rId6"/>
                <a:stretch>
                  <a:fillRect l="-723" t="-3922" r="-1928" b="-13725"/>
                </a:stretch>
              </a:blipFill>
            </p:spPr>
            <p:txBody>
              <a:bodyPr/>
              <a:lstStyle/>
              <a:p>
                <a:r>
                  <a:rPr lang="en-US">
                    <a:noFill/>
                  </a:rPr>
                  <a:t> </a:t>
                </a:r>
              </a:p>
            </p:txBody>
          </p:sp>
        </mc:Fallback>
      </mc:AlternateContent>
    </p:spTree>
    <p:extLst>
      <p:ext uri="{BB962C8B-B14F-4D97-AF65-F5344CB8AC3E}">
        <p14:creationId xmlns:p14="http://schemas.microsoft.com/office/powerpoint/2010/main" val="17481291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Fleas get infected from rats.</a:t>
            </a:r>
          </a:p>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Title 1">
            <a:extLst>
              <a:ext uri="{FF2B5EF4-FFF2-40B4-BE49-F238E27FC236}">
                <a16:creationId xmlns:a16="http://schemas.microsoft.com/office/drawing/2014/main" id="{51878B98-93D2-6095-B761-EC44ED9867A6}"/>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5638340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Rectangle 1">
            <a:extLst>
              <a:ext uri="{FF2B5EF4-FFF2-40B4-BE49-F238E27FC236}">
                <a16:creationId xmlns:a16="http://schemas.microsoft.com/office/drawing/2014/main" id="{242D3C50-4892-CFDE-F996-3E0C6E995C3F}"/>
              </a:ext>
            </a:extLst>
          </p:cNvPr>
          <p:cNvSpPr/>
          <p:nvPr/>
        </p:nvSpPr>
        <p:spPr>
          <a:xfrm>
            <a:off x="737630" y="1504950"/>
            <a:ext cx="304800" cy="3218099"/>
          </a:xfrm>
          <a:prstGeom prst="rect">
            <a:avLst/>
          </a:prstGeom>
          <a:solidFill>
            <a:srgbClr val="FFFF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A74BA96-99DD-74AA-5A48-DC66D2AA96B1}"/>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3777877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2FE4C-431B-D978-1894-A133D5E6BABF}"/>
              </a:ext>
            </a:extLst>
          </p:cNvPr>
          <p:cNvSpPr/>
          <p:nvPr/>
        </p:nvSpPr>
        <p:spPr>
          <a:xfrm>
            <a:off x="259702" y="2463282"/>
            <a:ext cx="8119188" cy="4128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626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CAEACF-0019-9E9A-A77D-2BDA960F72B9}"/>
              </a:ext>
            </a:extLst>
          </p:cNvPr>
          <p:cNvSpPr/>
          <p:nvPr/>
        </p:nvSpPr>
        <p:spPr>
          <a:xfrm>
            <a:off x="259702" y="3209731"/>
            <a:ext cx="8119188" cy="3382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5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4665305"/>
            <a:ext cx="8119188" cy="1926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a:extLst>
              <a:ext uri="{FF2B5EF4-FFF2-40B4-BE49-F238E27FC236}">
                <a16:creationId xmlns:a16="http://schemas.microsoft.com/office/drawing/2014/main" id="{F9CCF57A-D735-5F12-BBE6-970C02596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7902" y="3865529"/>
            <a:ext cx="3813110" cy="273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35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5444464"/>
            <a:ext cx="8119188" cy="114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71D9A4C0-D035-BCED-1AEA-F58EB0251C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08" r="16021" b="6973"/>
          <a:stretch/>
        </p:blipFill>
        <p:spPr bwMode="auto">
          <a:xfrm>
            <a:off x="8011886" y="3668110"/>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60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 virus</a:t>
            </a:r>
            <a:r>
              <a:rPr lang="en-US" dirty="0"/>
              <a:t>) via inoculation with scab material from a recent patient infected with 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52226" name="Picture 2" descr="San Francisco running out of monkeypox vaccine as demand surges">
            <a:extLst>
              <a:ext uri="{FF2B5EF4-FFF2-40B4-BE49-F238E27FC236}">
                <a16:creationId xmlns:a16="http://schemas.microsoft.com/office/drawing/2014/main" id="{89365D09-1FAA-6BE2-84F2-60867D4833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63" t="11781"/>
          <a:stretch/>
        </p:blipFill>
        <p:spPr bwMode="auto">
          <a:xfrm>
            <a:off x="7893698" y="3587726"/>
            <a:ext cx="4298302" cy="32702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7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0EB6-A36B-094D-3F7E-28AB7A82670F}"/>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FD6FFF9E-CE2D-9C48-5265-93BA213F2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F99660A7-37EE-282D-00C7-44107EE05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2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8, Ecology Lecture 7</a:t>
            </a:r>
          </a:p>
          <a:p>
            <a:r>
              <a:rPr lang="en-US" dirty="0"/>
              <a:t>Cara Brook</a:t>
            </a:r>
          </a:p>
          <a:p>
            <a:r>
              <a:rPr lang="en-US" dirty="0"/>
              <a:t>February 27, 2025</a:t>
            </a:r>
          </a:p>
        </p:txBody>
      </p:sp>
      <p:sp>
        <p:nvSpPr>
          <p:cNvPr id="4" name="TextBox 3">
            <a:extLst>
              <a:ext uri="{FF2B5EF4-FFF2-40B4-BE49-F238E27FC236}">
                <a16:creationId xmlns:a16="http://schemas.microsoft.com/office/drawing/2014/main" id="{0D6EE6CF-208D-19DF-E2C5-77036F30607F}"/>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t>Friday, Feb 28, 2025</a:t>
            </a:r>
          </a:p>
          <a:p>
            <a:pPr algn="ctr"/>
            <a:r>
              <a:rPr lang="en-US" sz="2200" b="1" dirty="0"/>
              <a:t>4-5pm</a:t>
            </a:r>
          </a:p>
          <a:p>
            <a:pPr algn="ctr"/>
            <a:r>
              <a:rPr lang="en-US" sz="2200" b="1" i="1" dirty="0"/>
              <a:t>I will email out a link!</a:t>
            </a:r>
          </a:p>
          <a:p>
            <a:pPr algn="ctr"/>
            <a:endParaRPr lang="en-US" dirty="0"/>
          </a:p>
        </p:txBody>
      </p:sp>
    </p:spTree>
    <p:extLst>
      <p:ext uri="{BB962C8B-B14F-4D97-AF65-F5344CB8AC3E}">
        <p14:creationId xmlns:p14="http://schemas.microsoft.com/office/powerpoint/2010/main" val="2243210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7030-2CE3-BB39-9B18-4285B01847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C0E70-8E76-4B2A-200F-CF2B68E10247}"/>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D81256A1-7E04-21C1-0E62-9C67ADE3E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CFDC39AE-ECEC-55DC-6EDA-8488202F7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0BE0C92-DB0F-9DC3-05FC-DE3E99A5E31F}"/>
              </a:ext>
            </a:extLst>
          </p:cNvPr>
          <p:cNvSpPr txBox="1">
            <a:spLocks/>
          </p:cNvSpPr>
          <p:nvPr/>
        </p:nvSpPr>
        <p:spPr>
          <a:xfrm>
            <a:off x="6619460" y="5616909"/>
            <a:ext cx="5427479" cy="5380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t>Rinderpest was globally eradicated in 2011, though inoculation efforts date back to the 1700s!</a:t>
            </a:r>
          </a:p>
        </p:txBody>
      </p:sp>
    </p:spTree>
    <p:extLst>
      <p:ext uri="{BB962C8B-B14F-4D97-AF65-F5344CB8AC3E}">
        <p14:creationId xmlns:p14="http://schemas.microsoft.com/office/powerpoint/2010/main" val="2619235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Remember those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endParaRPr lang="en-US" sz="3200" b="1" dirty="0">
              <a:solidFill>
                <a:srgbClr val="C00000"/>
              </a:solidFill>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12" name="Title 1">
            <a:extLst>
              <a:ext uri="{FF2B5EF4-FFF2-40B4-BE49-F238E27FC236}">
                <a16:creationId xmlns:a16="http://schemas.microsoft.com/office/drawing/2014/main" id="{39E4386D-A1C1-377E-B5FC-CB034B46EB5F}"/>
              </a:ext>
            </a:extLst>
          </p:cNvPr>
          <p:cNvSpPr txBox="1">
            <a:spLocks/>
          </p:cNvSpPr>
          <p:nvPr/>
        </p:nvSpPr>
        <p:spPr>
          <a:xfrm>
            <a:off x="9396763" y="2147057"/>
            <a:ext cx="2451277"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sz="2200" dirty="0">
                <a:latin typeface="Calibri" panose="020F0502020204030204" pitchFamily="34" charset="0"/>
                <a:cs typeface="Calibri" panose="020F0502020204030204" pitchFamily="34" charset="0"/>
              </a:rPr>
              <a:t>↓ rinderpest </a:t>
            </a:r>
          </a:p>
          <a:p>
            <a:pPr marL="457200" indent="-457200">
              <a:buAutoNum type="arabicPeriod"/>
            </a:pPr>
            <a:r>
              <a:rPr lang="en-US" sz="2200" dirty="0">
                <a:latin typeface="Calibri" panose="020F0502020204030204" pitchFamily="34" charset="0"/>
                <a:cs typeface="Calibri" panose="020F0502020204030204" pitchFamily="34" charset="0"/>
              </a:rPr>
              <a:t>↑ wildebeest</a:t>
            </a:r>
          </a:p>
          <a:p>
            <a:pPr marL="457200" indent="-457200">
              <a:buAutoNum type="arabicPeriod"/>
            </a:pPr>
            <a:r>
              <a:rPr lang="en-US" sz="2200" dirty="0">
                <a:latin typeface="Calibri" panose="020F0502020204030204" pitchFamily="34" charset="0"/>
                <a:cs typeface="Calibri" panose="020F0502020204030204" pitchFamily="34" charset="0"/>
              </a:rPr>
              <a:t>↓ grass</a:t>
            </a:r>
          </a:p>
          <a:p>
            <a:pPr marL="457200" indent="-457200">
              <a:buAutoNum type="arabicPeriod"/>
            </a:pPr>
            <a:r>
              <a:rPr lang="en-US" sz="2200" dirty="0">
                <a:latin typeface="Calibri" panose="020F0502020204030204" pitchFamily="34" charset="0"/>
                <a:cs typeface="Calibri" panose="020F0502020204030204" pitchFamily="34" charset="0"/>
              </a:rPr>
              <a:t>↓ fire</a:t>
            </a:r>
          </a:p>
          <a:p>
            <a:pPr marL="457200" indent="-457200">
              <a:buAutoNum type="arabicPeriod"/>
            </a:pPr>
            <a:r>
              <a:rPr lang="en-US" sz="2200" dirty="0">
                <a:latin typeface="Calibri" panose="020F0502020204030204" pitchFamily="34" charset="0"/>
                <a:cs typeface="Calibri" panose="020F0502020204030204" pitchFamily="34" charset="0"/>
              </a:rPr>
              <a:t>↑ trees</a:t>
            </a: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4679331" y="997561"/>
            <a:ext cx="4102402" cy="346710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C050B84-A33A-8863-9CC7-31467E9F82C6}"/>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p>
        </p:txBody>
      </p:sp>
      <p:sp>
        <p:nvSpPr>
          <p:cNvPr id="11" name="TextBox 10">
            <a:extLst>
              <a:ext uri="{FF2B5EF4-FFF2-40B4-BE49-F238E27FC236}">
                <a16:creationId xmlns:a16="http://schemas.microsoft.com/office/drawing/2014/main" id="{4067764C-F2E3-007E-AC74-F48BB05C327A}"/>
              </a:ext>
            </a:extLst>
          </p:cNvPr>
          <p:cNvSpPr txBox="1"/>
          <p:nvPr/>
        </p:nvSpPr>
        <p:spPr>
          <a:xfrm>
            <a:off x="8932472" y="6488668"/>
            <a:ext cx="3259528" cy="369332"/>
          </a:xfrm>
          <a:prstGeom prst="rect">
            <a:avLst/>
          </a:prstGeom>
          <a:noFill/>
        </p:spPr>
        <p:txBody>
          <a:bodyPr wrap="square">
            <a:spAutoFit/>
          </a:bodyPr>
          <a:lstStyle/>
          <a:p>
            <a:pPr algn="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141995" y="-262091"/>
            <a:ext cx="12192000" cy="1325563"/>
          </a:xfrm>
        </p:spPr>
        <p:txBody>
          <a:bodyPr>
            <a:normAutofit/>
          </a:bodyPr>
          <a:lstStyle/>
          <a:p>
            <a:r>
              <a:rPr lang="en-US" sz="3800" dirty="0">
                <a:latin typeface="+mn-lt"/>
              </a:rPr>
              <a:t>The pace of vaccine development has accelerated drastically</a:t>
            </a:r>
          </a:p>
        </p:txBody>
      </p:sp>
    </p:spTree>
    <p:extLst>
      <p:ext uri="{BB962C8B-B14F-4D97-AF65-F5344CB8AC3E}">
        <p14:creationId xmlns:p14="http://schemas.microsoft.com/office/powerpoint/2010/main" val="41199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0" y="-177440"/>
            <a:ext cx="12192000" cy="1325563"/>
          </a:xfrm>
        </p:spPr>
        <p:txBody>
          <a:bodyPr>
            <a:normAutofit/>
          </a:bodyPr>
          <a:lstStyle/>
          <a:p>
            <a:pPr algn="ctr"/>
            <a:r>
              <a:rPr lang="en-US" sz="3800" dirty="0">
                <a:latin typeface="+mn-lt"/>
              </a:rPr>
              <a:t>But we still lack vaccines for several important diseases.</a:t>
            </a:r>
          </a:p>
        </p:txBody>
      </p:sp>
      <p:sp>
        <p:nvSpPr>
          <p:cNvPr id="2" name="Rectangle 1">
            <a:extLst>
              <a:ext uri="{FF2B5EF4-FFF2-40B4-BE49-F238E27FC236}">
                <a16:creationId xmlns:a16="http://schemas.microsoft.com/office/drawing/2014/main" id="{D889FFCF-ACA8-C7F2-4684-34616DA3DE04}"/>
              </a:ext>
            </a:extLst>
          </p:cNvPr>
          <p:cNvSpPr/>
          <p:nvPr/>
        </p:nvSpPr>
        <p:spPr>
          <a:xfrm>
            <a:off x="4497355" y="1551637"/>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6EA55B-68EE-D442-54A6-4BBF2F263FBE}"/>
              </a:ext>
            </a:extLst>
          </p:cNvPr>
          <p:cNvSpPr/>
          <p:nvPr/>
        </p:nvSpPr>
        <p:spPr>
          <a:xfrm>
            <a:off x="4558692" y="288070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B32957-A06A-4864-95AB-1E98E45706A1}"/>
              </a:ext>
            </a:extLst>
          </p:cNvPr>
          <p:cNvSpPr/>
          <p:nvPr/>
        </p:nvSpPr>
        <p:spPr>
          <a:xfrm>
            <a:off x="4558693" y="343588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328A6C-3C03-4CE8-A5E1-B957046C816F}"/>
              </a:ext>
            </a:extLst>
          </p:cNvPr>
          <p:cNvSpPr/>
          <p:nvPr/>
        </p:nvSpPr>
        <p:spPr>
          <a:xfrm>
            <a:off x="4558692" y="557177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1434A-C408-E051-2FAB-DFE902A2EF5B}"/>
              </a:ext>
            </a:extLst>
          </p:cNvPr>
          <p:cNvSpPr/>
          <p:nvPr/>
        </p:nvSpPr>
        <p:spPr>
          <a:xfrm>
            <a:off x="4497355" y="181583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80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1752903"/>
            <a:ext cx="8940281" cy="2165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E09E14F9-BF0C-5795-DDFA-5AB31A07F12A}"/>
              </a:ext>
            </a:extLst>
          </p:cNvPr>
          <p:cNvPicPr>
            <a:picLocks noChangeAspect="1"/>
          </p:cNvPicPr>
          <p:nvPr/>
        </p:nvPicPr>
        <p:blipFill>
          <a:blip r:embed="rId3"/>
          <a:stretch>
            <a:fillRect/>
          </a:stretch>
        </p:blipFill>
        <p:spPr>
          <a:xfrm>
            <a:off x="5313800" y="1941520"/>
            <a:ext cx="6669896" cy="4295540"/>
          </a:xfrm>
          <a:prstGeom prst="rect">
            <a:avLst/>
          </a:prstGeom>
        </p:spPr>
      </p:pic>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500D9E-FDCB-A248-E3B8-D5CB27265772}"/>
                  </a:ext>
                </a:extLst>
              </p:cNvPr>
              <p:cNvSpPr/>
              <p:nvPr/>
            </p:nvSpPr>
            <p:spPr>
              <a:xfrm>
                <a:off x="0" y="5657671"/>
                <a:ext cx="3411251" cy="1200329"/>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latin typeface="Cambria Math" panose="02040503050406030204" pitchFamily="18" charset="0"/>
                        <a:ea typeface="Cambria Math" panose="02040503050406030204" pitchFamily="18" charset="0"/>
                        <a:cs typeface="Cambria Math"/>
                      </a:rPr>
                      <m:t>𝜈</m:t>
                    </m:r>
                  </m:oMath>
                </a14:m>
                <a:r>
                  <a:rPr lang="en-US" dirty="0">
                    <a:cs typeface="Times New Roman"/>
                  </a:rPr>
                  <a:t> </a:t>
                </a:r>
                <a:r>
                  <a:rPr lang="en-US" dirty="0">
                    <a:ea typeface="Lucida Grande"/>
                    <a:cs typeface="Times New Roman"/>
                  </a:rPr>
                  <a:t>= vaccination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 </m:t>
                    </m:r>
                  </m:oMath>
                </a14:m>
                <a:r>
                  <a:rPr lang="en-US" dirty="0">
                    <a:highlight>
                      <a:srgbClr val="FFFF00"/>
                    </a:highlight>
                    <a:ea typeface="Lucida Grande"/>
                    <a:cs typeface="Times New Roman"/>
                  </a:rPr>
                  <a:t>= rate waning</a:t>
                </a:r>
                <a:r>
                  <a:rPr lang="en-US" dirty="0">
                    <a:highlight>
                      <a:srgbClr val="FFFF00"/>
                    </a:highlight>
                    <a:cs typeface="Times New Roman"/>
                  </a:rPr>
                  <a:t> </a:t>
                </a:r>
                <a:r>
                  <a:rPr lang="en-US" dirty="0">
                    <a:highlight>
                      <a:srgbClr val="FFFF00"/>
                    </a:highlight>
                    <a:ea typeface="Lucida Grande"/>
                    <a:cs typeface="Times New Roman"/>
                  </a:rPr>
                  <a:t>immunity</a:t>
                </a:r>
              </a:p>
            </p:txBody>
          </p:sp>
        </mc:Choice>
        <mc:Fallback xmlns="">
          <p:sp>
            <p:nvSpPr>
              <p:cNvPr id="11" name="Rectangle 10">
                <a:extLst>
                  <a:ext uri="{FF2B5EF4-FFF2-40B4-BE49-F238E27FC236}">
                    <a16:creationId xmlns:a16="http://schemas.microsoft.com/office/drawing/2014/main" id="{30500D9E-FDCB-A248-E3B8-D5CB27265772}"/>
                  </a:ext>
                </a:extLst>
              </p:cNvPr>
              <p:cNvSpPr>
                <a:spLocks noRot="1" noChangeAspect="1" noMove="1" noResize="1" noEditPoints="1" noAdjustHandles="1" noChangeArrowheads="1" noChangeShapeType="1" noTextEdit="1"/>
              </p:cNvSpPr>
              <p:nvPr/>
            </p:nvSpPr>
            <p:spPr>
              <a:xfrm>
                <a:off x="0" y="5657671"/>
                <a:ext cx="3411251" cy="1200329"/>
              </a:xfrm>
              <a:prstGeom prst="rect">
                <a:avLst/>
              </a:prstGeom>
              <a:blipFill>
                <a:blip r:embed="rId6"/>
                <a:stretch>
                  <a:fillRect l="-1487" t="-2105" b="-8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D6AD322-2B42-EDD2-1B3E-961626E66FB2}"/>
              </a:ext>
            </a:extLst>
          </p:cNvPr>
          <p:cNvGrpSpPr/>
          <p:nvPr/>
        </p:nvGrpSpPr>
        <p:grpSpPr>
          <a:xfrm>
            <a:off x="328897" y="2585297"/>
            <a:ext cx="4939873" cy="1448257"/>
            <a:chOff x="2514122" y="1996212"/>
            <a:chExt cx="4939873" cy="1448257"/>
          </a:xfrm>
        </p:grpSpPr>
        <p:grpSp>
          <p:nvGrpSpPr>
            <p:cNvPr id="13" name="Group 12">
              <a:extLst>
                <a:ext uri="{FF2B5EF4-FFF2-40B4-BE49-F238E27FC236}">
                  <a16:creationId xmlns:a16="http://schemas.microsoft.com/office/drawing/2014/main" id="{45663472-E247-20F7-66AF-E13F7FBC7B6C}"/>
                </a:ext>
              </a:extLst>
            </p:cNvPr>
            <p:cNvGrpSpPr/>
            <p:nvPr/>
          </p:nvGrpSpPr>
          <p:grpSpPr>
            <a:xfrm>
              <a:off x="2514122" y="1996212"/>
              <a:ext cx="4085663" cy="1448257"/>
              <a:chOff x="2797962" y="2549616"/>
              <a:chExt cx="2926208" cy="961934"/>
            </a:xfrm>
          </p:grpSpPr>
          <p:graphicFrame>
            <p:nvGraphicFramePr>
              <p:cNvPr id="16" name="Object 15">
                <a:extLst>
                  <a:ext uri="{FF2B5EF4-FFF2-40B4-BE49-F238E27FC236}">
                    <a16:creationId xmlns:a16="http://schemas.microsoft.com/office/drawing/2014/main" id="{50EB571E-8D95-E00C-A5AA-20B41B032B4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7" imgW="114300" imgH="165100" progId="Equation.3">
                      <p:embed/>
                    </p:oleObj>
                  </mc:Choice>
                  <mc:Fallback>
                    <p:oleObj name="Equation" r:id="rId7" imgW="114300" imgH="165100" progId="Equation.3">
                      <p:embed/>
                      <p:pic>
                        <p:nvPicPr>
                          <p:cNvPr id="16" name="Object 15">
                            <a:extLst>
                              <a:ext uri="{FF2B5EF4-FFF2-40B4-BE49-F238E27FC236}">
                                <a16:creationId xmlns:a16="http://schemas.microsoft.com/office/drawing/2014/main" id="{50EB571E-8D95-E00C-A5AA-20B41B032B46}"/>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D87FD35-2995-4F4E-54D3-9D1E2F12A6DA}"/>
                  </a:ext>
                </a:extLst>
              </p:cNvPr>
              <p:cNvGrpSpPr/>
              <p:nvPr/>
            </p:nvGrpSpPr>
            <p:grpSpPr>
              <a:xfrm>
                <a:off x="2797962" y="2549616"/>
                <a:ext cx="2926208" cy="961932"/>
                <a:chOff x="3373673" y="2139665"/>
                <a:chExt cx="2926208" cy="961932"/>
              </a:xfrm>
            </p:grpSpPr>
            <p:grpSp>
              <p:nvGrpSpPr>
                <p:cNvPr id="20" name="Group 19">
                  <a:extLst>
                    <a:ext uri="{FF2B5EF4-FFF2-40B4-BE49-F238E27FC236}">
                      <a16:creationId xmlns:a16="http://schemas.microsoft.com/office/drawing/2014/main" id="{FBD4EA26-E1D9-EF0E-81C4-247A2D083891}"/>
                    </a:ext>
                  </a:extLst>
                </p:cNvPr>
                <p:cNvGrpSpPr/>
                <p:nvPr/>
              </p:nvGrpSpPr>
              <p:grpSpPr>
                <a:xfrm>
                  <a:off x="3373673" y="2139665"/>
                  <a:ext cx="2926208" cy="961932"/>
                  <a:chOff x="3373673" y="2139665"/>
                  <a:chExt cx="2926208" cy="961932"/>
                </a:xfrm>
              </p:grpSpPr>
              <p:sp>
                <p:nvSpPr>
                  <p:cNvPr id="22" name="Rectangle 21">
                    <a:extLst>
                      <a:ext uri="{FF2B5EF4-FFF2-40B4-BE49-F238E27FC236}">
                        <a16:creationId xmlns:a16="http://schemas.microsoft.com/office/drawing/2014/main" id="{C0A3703B-1BED-DDAA-37FA-10EDC58F746C}"/>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3" name="Rectangle 22">
                    <a:extLst>
                      <a:ext uri="{FF2B5EF4-FFF2-40B4-BE49-F238E27FC236}">
                        <a16:creationId xmlns:a16="http://schemas.microsoft.com/office/drawing/2014/main" id="{F8A2EEEB-23EE-AFEC-7ACC-A1A624971840}"/>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1" name="Rectangle 20">
                  <a:extLst>
                    <a:ext uri="{FF2B5EF4-FFF2-40B4-BE49-F238E27FC236}">
                      <a16:creationId xmlns:a16="http://schemas.microsoft.com/office/drawing/2014/main" id="{589C1355-3F76-AFF0-D1B6-3A2DC736DE9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8" name="Straight Arrow Connector 17">
                <a:extLst>
                  <a:ext uri="{FF2B5EF4-FFF2-40B4-BE49-F238E27FC236}">
                    <a16:creationId xmlns:a16="http://schemas.microsoft.com/office/drawing/2014/main" id="{943ABFD0-0794-909F-21E8-06CFFC9C5D9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C80F4D2-696A-C4F9-054E-EEDE334E30FB}"/>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4" name="Rectangle 13">
              <a:extLst>
                <a:ext uri="{FF2B5EF4-FFF2-40B4-BE49-F238E27FC236}">
                  <a16:creationId xmlns:a16="http://schemas.microsoft.com/office/drawing/2014/main" id="{B1F556C9-3C2E-DB2F-4F4C-7D00B2387B5B}"/>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5" name="Rectangle 14">
              <a:extLst>
                <a:ext uri="{FF2B5EF4-FFF2-40B4-BE49-F238E27FC236}">
                  <a16:creationId xmlns:a16="http://schemas.microsoft.com/office/drawing/2014/main" id="{8CD666FB-6274-0FBC-5D5A-C85A7FA68456}"/>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4" name="Curved Connector 23">
            <a:extLst>
              <a:ext uri="{FF2B5EF4-FFF2-40B4-BE49-F238E27FC236}">
                <a16:creationId xmlns:a16="http://schemas.microsoft.com/office/drawing/2014/main" id="{B4E6E3C8-3EF2-CB8A-2CEA-5EF5A92EFCC3}"/>
              </a:ext>
            </a:extLst>
          </p:cNvPr>
          <p:cNvCxnSpPr>
            <a:cxnSpLocks/>
            <a:stCxn id="22" idx="0"/>
            <a:endCxn id="15" idx="0"/>
          </p:cNvCxnSpPr>
          <p:nvPr/>
        </p:nvCxnSpPr>
        <p:spPr>
          <a:xfrm rot="16200000" flipH="1">
            <a:off x="2798832" y="928024"/>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FAE39E9-A48A-DB9E-44BA-1B1FD525B211}"/>
                  </a:ext>
                </a:extLst>
              </p:cNvPr>
              <p:cNvSpPr/>
              <p:nvPr/>
            </p:nvSpPr>
            <p:spPr>
              <a:xfrm>
                <a:off x="2318835" y="179363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25" name="Rectangle 24">
                <a:extLst>
                  <a:ext uri="{FF2B5EF4-FFF2-40B4-BE49-F238E27FC236}">
                    <a16:creationId xmlns:a16="http://schemas.microsoft.com/office/drawing/2014/main" id="{2FAE39E9-A48A-DB9E-44BA-1B1FD525B211}"/>
                  </a:ext>
                </a:extLst>
              </p:cNvPr>
              <p:cNvSpPr>
                <a:spLocks noRot="1" noChangeAspect="1" noMove="1" noResize="1" noEditPoints="1" noAdjustHandles="1" noChangeArrowheads="1" noChangeShapeType="1" noTextEdit="1"/>
              </p:cNvSpPr>
              <p:nvPr/>
            </p:nvSpPr>
            <p:spPr>
              <a:xfrm>
                <a:off x="2318835" y="1793638"/>
                <a:ext cx="1295753" cy="910126"/>
              </a:xfrm>
              <a:prstGeom prst="rect">
                <a:avLst/>
              </a:prstGeom>
              <a:blipFill>
                <a:blip r:embed="rId9"/>
                <a:stretch>
                  <a:fillRect/>
                </a:stretch>
              </a:blipFill>
              <a:ln>
                <a:noFill/>
              </a:ln>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E913ECBC-1726-2329-7195-A0953ACB7DBF}"/>
              </a:ext>
            </a:extLst>
          </p:cNvPr>
          <p:cNvCxnSpPr>
            <a:cxnSpLocks/>
            <a:stCxn id="15" idx="2"/>
            <a:endCxn id="22" idx="2"/>
          </p:cNvCxnSpPr>
          <p:nvPr/>
        </p:nvCxnSpPr>
        <p:spPr>
          <a:xfrm rot="5400000" flipH="1">
            <a:off x="2798833" y="2152205"/>
            <a:ext cx="2" cy="3762695"/>
          </a:xfrm>
          <a:prstGeom prst="curved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9A099EBC-526E-21FD-B35B-F8E9B9BA47D3}"/>
                  </a:ext>
                </a:extLst>
              </p:cNvPr>
              <p:cNvSpPr/>
              <p:nvPr/>
            </p:nvSpPr>
            <p:spPr>
              <a:xfrm>
                <a:off x="2219422" y="404198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oMath>
                  </m:oMathPara>
                </a14:m>
                <a:endParaRPr lang="en-US" sz="2600" dirty="0">
                  <a:solidFill>
                    <a:schemeClr val="tx1"/>
                  </a:solidFill>
                  <a:highlight>
                    <a:srgbClr val="FFFF00"/>
                  </a:highlight>
                  <a:cs typeface="Cambria Math"/>
                </a:endParaRPr>
              </a:p>
            </p:txBody>
          </p:sp>
        </mc:Choice>
        <mc:Fallback xmlns="">
          <p:sp>
            <p:nvSpPr>
              <p:cNvPr id="27" name="Rectangle 26">
                <a:extLst>
                  <a:ext uri="{FF2B5EF4-FFF2-40B4-BE49-F238E27FC236}">
                    <a16:creationId xmlns:a16="http://schemas.microsoft.com/office/drawing/2014/main" id="{9A099EBC-526E-21FD-B35B-F8E9B9BA47D3}"/>
                  </a:ext>
                </a:extLst>
              </p:cNvPr>
              <p:cNvSpPr>
                <a:spLocks noRot="1" noChangeAspect="1" noMove="1" noResize="1" noEditPoints="1" noAdjustHandles="1" noChangeArrowheads="1" noChangeShapeType="1" noTextEdit="1"/>
              </p:cNvSpPr>
              <p:nvPr/>
            </p:nvSpPr>
            <p:spPr>
              <a:xfrm>
                <a:off x="2219422" y="4041985"/>
                <a:ext cx="1295753" cy="910126"/>
              </a:xfrm>
              <a:prstGeom prst="rect">
                <a:avLst/>
              </a:prstGeom>
              <a:blipFill>
                <a:blip r:embed="rId10"/>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85FC22DF-20AD-84C8-45AE-CCB38E85A0D8}"/>
              </a:ext>
            </a:extLst>
          </p:cNvPr>
          <p:cNvSpPr txBox="1">
            <a:spLocks noChangeArrowheads="1"/>
          </p:cNvSpPr>
          <p:nvPr/>
        </p:nvSpPr>
        <p:spPr bwMode="auto">
          <a:xfrm>
            <a:off x="8042988" y="6488668"/>
            <a:ext cx="51784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dirty="0">
                <a:latin typeface="+mn-lt"/>
                <a:cs typeface="Times New Roman" charset="0"/>
              </a:rPr>
              <a:t>Montoya et al. 2021 </a:t>
            </a:r>
            <a:r>
              <a:rPr lang="en-US" i="1" dirty="0">
                <a:latin typeface="+mn-lt"/>
                <a:cs typeface="Times New Roman" charset="0"/>
              </a:rPr>
              <a:t>Microbiology Spectrum</a:t>
            </a:r>
            <a:endParaRPr lang="en-US" dirty="0">
              <a:latin typeface="+mn-lt"/>
              <a:cs typeface="Times New Roman" charset="0"/>
            </a:endParaRPr>
          </a:p>
        </p:txBody>
      </p:sp>
      <p:sp>
        <p:nvSpPr>
          <p:cNvPr id="2" name="Rectangle 1">
            <a:extLst>
              <a:ext uri="{FF2B5EF4-FFF2-40B4-BE49-F238E27FC236}">
                <a16:creationId xmlns:a16="http://schemas.microsoft.com/office/drawing/2014/main" id="{2EAED8EE-9EBC-D0B3-647A-48681B995A6A}"/>
              </a:ext>
            </a:extLst>
          </p:cNvPr>
          <p:cNvSpPr/>
          <p:nvPr/>
        </p:nvSpPr>
        <p:spPr>
          <a:xfrm>
            <a:off x="1206808" y="3419191"/>
            <a:ext cx="1418839"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FDE7E166-3D28-9010-2D85-17ADABF992B9}"/>
              </a:ext>
            </a:extLst>
          </p:cNvPr>
          <p:cNvSpPr/>
          <p:nvPr/>
        </p:nvSpPr>
        <p:spPr>
          <a:xfrm>
            <a:off x="3360459" y="3480732"/>
            <a:ext cx="90040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err="1">
                <a:solidFill>
                  <a:schemeClr val="tx1"/>
                </a:solidFill>
                <a:cs typeface="Cambria Math"/>
              </a:rPr>
              <a:t>recov-ery</a:t>
            </a:r>
            <a:endParaRPr lang="en-US" sz="1900" i="1" dirty="0">
              <a:solidFill>
                <a:schemeClr val="tx1"/>
              </a:solidFill>
              <a:cs typeface="Cambria Math"/>
            </a:endParaRPr>
          </a:p>
        </p:txBody>
      </p:sp>
      <p:sp>
        <p:nvSpPr>
          <p:cNvPr id="5" name="Rectangle 4">
            <a:extLst>
              <a:ext uri="{FF2B5EF4-FFF2-40B4-BE49-F238E27FC236}">
                <a16:creationId xmlns:a16="http://schemas.microsoft.com/office/drawing/2014/main" id="{1FEAD79D-4C44-0688-1D5C-C0BF70CD114A}"/>
              </a:ext>
            </a:extLst>
          </p:cNvPr>
          <p:cNvSpPr/>
          <p:nvPr/>
        </p:nvSpPr>
        <p:spPr>
          <a:xfrm>
            <a:off x="2585339" y="186594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
        <p:nvSpPr>
          <p:cNvPr id="41" name="Rectangle 40">
            <a:extLst>
              <a:ext uri="{FF2B5EF4-FFF2-40B4-BE49-F238E27FC236}">
                <a16:creationId xmlns:a16="http://schemas.microsoft.com/office/drawing/2014/main" id="{B767F873-33ED-2746-6BDB-C107D1BE182B}"/>
              </a:ext>
            </a:extLst>
          </p:cNvPr>
          <p:cNvSpPr/>
          <p:nvPr/>
        </p:nvSpPr>
        <p:spPr>
          <a:xfrm>
            <a:off x="2765155" y="404358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waning immunity</a:t>
            </a:r>
          </a:p>
        </p:txBody>
      </p:sp>
    </p:spTree>
    <p:extLst>
      <p:ext uri="{BB962C8B-B14F-4D97-AF65-F5344CB8AC3E}">
        <p14:creationId xmlns:p14="http://schemas.microsoft.com/office/powerpoint/2010/main" val="690409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2239347"/>
            <a:ext cx="8940281" cy="1679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4" name="Picture 3" descr="Map&#10;&#10;Description automatically generated">
            <a:extLst>
              <a:ext uri="{FF2B5EF4-FFF2-40B4-BE49-F238E27FC236}">
                <a16:creationId xmlns:a16="http://schemas.microsoft.com/office/drawing/2014/main" id="{936A264C-FA18-3494-8914-D622B48F6232}"/>
              </a:ext>
            </a:extLst>
          </p:cNvPr>
          <p:cNvPicPr>
            <a:picLocks noChangeAspect="1"/>
          </p:cNvPicPr>
          <p:nvPr/>
        </p:nvPicPr>
        <p:blipFill>
          <a:blip r:embed="rId5"/>
          <a:stretch>
            <a:fillRect/>
          </a:stretch>
        </p:blipFill>
        <p:spPr>
          <a:xfrm>
            <a:off x="2556975" y="2239347"/>
            <a:ext cx="6517230" cy="4600398"/>
          </a:xfrm>
          <a:prstGeom prst="rect">
            <a:avLst/>
          </a:prstGeom>
        </p:spPr>
      </p:pic>
    </p:spTree>
    <p:extLst>
      <p:ext uri="{BB962C8B-B14F-4D97-AF65-F5344CB8AC3E}">
        <p14:creationId xmlns:p14="http://schemas.microsoft.com/office/powerpoint/2010/main" val="3757470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3228391"/>
            <a:ext cx="8940281" cy="69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7346" name="Picture 2" descr="WSU vaccinates dogs to help eradicate rabies from Africa | The Seattle Times">
            <a:extLst>
              <a:ext uri="{FF2B5EF4-FFF2-40B4-BE49-F238E27FC236}">
                <a16:creationId xmlns:a16="http://schemas.microsoft.com/office/drawing/2014/main" id="{F90CFC53-040D-417D-300E-5D818C43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352" y="2289547"/>
            <a:ext cx="7391400" cy="43590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77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2" name="TextBox 1">
            <a:extLst>
              <a:ext uri="{FF2B5EF4-FFF2-40B4-BE49-F238E27FC236}">
                <a16:creationId xmlns:a16="http://schemas.microsoft.com/office/drawing/2014/main" id="{DCBCD55F-CD60-0B08-F203-A969829F7C0A}"/>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28DFABFD-3A8C-2429-225E-5500F5E12666}"/>
              </a:ext>
            </a:extLst>
          </p:cNvPr>
          <p:cNvPicPr>
            <a:picLocks noChangeAspect="1"/>
          </p:cNvPicPr>
          <p:nvPr/>
        </p:nvPicPr>
        <p:blipFill>
          <a:blip r:embed="rId5"/>
          <a:stretch>
            <a:fillRect/>
          </a:stretch>
        </p:blipFill>
        <p:spPr>
          <a:xfrm>
            <a:off x="6749964" y="2377379"/>
            <a:ext cx="5126350" cy="3947049"/>
          </a:xfrm>
          <a:prstGeom prst="rect">
            <a:avLst/>
          </a:prstGeom>
        </p:spPr>
      </p:pic>
      <p:pic>
        <p:nvPicPr>
          <p:cNvPr id="1026" name="Picture 2" descr="Harbor Seal - Los Angeles Zoo and ...">
            <a:extLst>
              <a:ext uri="{FF2B5EF4-FFF2-40B4-BE49-F238E27FC236}">
                <a16:creationId xmlns:a16="http://schemas.microsoft.com/office/drawing/2014/main" id="{1C560661-AA48-9AB4-32FB-052E57FBF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06" y="3852405"/>
            <a:ext cx="4158145" cy="27670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702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69DAE-9CED-2F80-09F8-1A3F8C4ED1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AF2C8-7944-10C3-D023-777A62E459CD}"/>
              </a:ext>
            </a:extLst>
          </p:cNvPr>
          <p:cNvSpPr>
            <a:spLocks noGrp="1"/>
          </p:cNvSpPr>
          <p:nvPr>
            <p:ph idx="1"/>
          </p:nvPr>
        </p:nvSpPr>
        <p:spPr>
          <a:xfrm>
            <a:off x="315686" y="1253331"/>
            <a:ext cx="10515600" cy="4351338"/>
          </a:xfrm>
        </p:spPr>
        <p:txBody>
          <a:bodyPr/>
          <a:lstStyle/>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471DC67E-FABA-3F33-1F16-9AE099B2567E}"/>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57479859-60CC-41C9-3459-AAEC893830BB}"/>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E548EDD7-6E2D-18F1-2550-4D2BAD0143D9}"/>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53AF1342-A20F-4051-10CC-7B5F1FA7B245}"/>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E6C4501-F797-6321-0F73-4590889C5103}"/>
              </a:ext>
            </a:extLst>
          </p:cNvPr>
          <p:cNvPicPr>
            <a:picLocks noChangeAspect="1"/>
          </p:cNvPicPr>
          <p:nvPr/>
        </p:nvPicPr>
        <p:blipFill>
          <a:blip r:embed="rId5"/>
          <a:stretch>
            <a:fillRect/>
          </a:stretch>
        </p:blipFill>
        <p:spPr>
          <a:xfrm>
            <a:off x="3988500" y="1959588"/>
            <a:ext cx="6193971" cy="4769067"/>
          </a:xfrm>
          <a:prstGeom prst="rect">
            <a:avLst/>
          </a:prstGeom>
        </p:spPr>
      </p:pic>
      <p:pic>
        <p:nvPicPr>
          <p:cNvPr id="1026" name="Picture 2" descr="Harbor Seal - Los Angeles Zoo and ...">
            <a:extLst>
              <a:ext uri="{FF2B5EF4-FFF2-40B4-BE49-F238E27FC236}">
                <a16:creationId xmlns:a16="http://schemas.microsoft.com/office/drawing/2014/main" id="{F728DF11-B705-1D57-C224-D73E780BD1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9296270-D158-A4A9-90BD-1D5789151174}"/>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D3014C34-9133-8F4C-3ACE-6C7C7A1C4876}"/>
              </a:ext>
            </a:extLst>
          </p:cNvPr>
          <p:cNvSpPr txBox="1">
            <a:spLocks/>
          </p:cNvSpPr>
          <p:nvPr/>
        </p:nvSpPr>
        <p:spPr>
          <a:xfrm>
            <a:off x="10182471" y="4961331"/>
            <a:ext cx="1559561" cy="2002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seals per patch</a:t>
            </a:r>
          </a:p>
          <a:p>
            <a:endParaRPr lang="en-US" sz="2400" dirty="0"/>
          </a:p>
          <a:p>
            <a:endParaRPr lang="en-US" sz="2400" dirty="0"/>
          </a:p>
        </p:txBody>
      </p:sp>
      <p:sp>
        <p:nvSpPr>
          <p:cNvPr id="15" name="Content Placeholder 2">
            <a:extLst>
              <a:ext uri="{FF2B5EF4-FFF2-40B4-BE49-F238E27FC236}">
                <a16:creationId xmlns:a16="http://schemas.microsoft.com/office/drawing/2014/main" id="{6634F8AF-A49F-37F6-D700-A4ADF53DE721}"/>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54CA9EA4-0BDD-9FA7-3D37-A122F8E68123}"/>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6AC4AB-B49F-5153-156A-F2AA3735DD09}"/>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088A0F3-7881-E228-1B3B-8EF0DCF12ACB}"/>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Tree>
    <p:extLst>
      <p:ext uri="{BB962C8B-B14F-4D97-AF65-F5344CB8AC3E}">
        <p14:creationId xmlns:p14="http://schemas.microsoft.com/office/powerpoint/2010/main" val="76285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67B2-1229-CF8A-852D-8DE38FD7D7D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0EE28-3EAC-7D30-5A87-B4AB964FDD88}"/>
              </a:ext>
            </a:extLst>
          </p:cNvPr>
          <p:cNvSpPr>
            <a:spLocks noGrp="1"/>
          </p:cNvSpPr>
          <p:nvPr>
            <p:ph idx="1"/>
          </p:nvPr>
        </p:nvSpPr>
        <p:spPr>
          <a:xfrm>
            <a:off x="315686" y="1253331"/>
            <a:ext cx="10515600" cy="4351338"/>
          </a:xfrm>
        </p:spPr>
        <p:txBody>
          <a:bodyPr/>
          <a:lstStyle/>
          <a:p>
            <a:r>
              <a:rPr lang="en-US" dirty="0"/>
              <a:t>Spatial structure (</a:t>
            </a:r>
            <a:r>
              <a:rPr lang="en-US" b="1" dirty="0">
                <a:solidFill>
                  <a:srgbClr val="C00000"/>
                </a:solidFill>
              </a:rPr>
              <a:t>metapopulation rescue</a:t>
            </a:r>
            <a:r>
              <a:rPr lang="en-US" dirty="0"/>
              <a:t>)</a:t>
            </a:r>
          </a:p>
          <a:p>
            <a:endParaRPr lang="en-US" dirty="0"/>
          </a:p>
          <a:p>
            <a:endParaRPr lang="en-US" dirty="0"/>
          </a:p>
        </p:txBody>
      </p:sp>
      <p:sp>
        <p:nvSpPr>
          <p:cNvPr id="6" name="Title 1">
            <a:extLst>
              <a:ext uri="{FF2B5EF4-FFF2-40B4-BE49-F238E27FC236}">
                <a16:creationId xmlns:a16="http://schemas.microsoft.com/office/drawing/2014/main" id="{4B117A84-96D2-DAC4-6A5B-693B3A9F2D50}"/>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9124FD47-CE5B-6E97-2D54-1C628E158A2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D9E93658-7649-8A22-54E4-B9675BB2C865}"/>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3E72F1B9-2F88-1CEE-24FF-A51A65AF6B94}"/>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4D1EEEF-11CD-399E-731D-70D225DBEFA8}"/>
              </a:ext>
            </a:extLst>
          </p:cNvPr>
          <p:cNvPicPr>
            <a:picLocks noChangeAspect="1"/>
          </p:cNvPicPr>
          <p:nvPr/>
        </p:nvPicPr>
        <p:blipFill>
          <a:blip r:embed="rId5"/>
          <a:stretch>
            <a:fillRect/>
          </a:stretch>
        </p:blipFill>
        <p:spPr>
          <a:xfrm>
            <a:off x="3988500" y="1959588"/>
            <a:ext cx="6193971" cy="4769067"/>
          </a:xfrm>
          <a:prstGeom prst="rect">
            <a:avLst/>
          </a:prstGeom>
        </p:spPr>
      </p:pic>
      <p:cxnSp>
        <p:nvCxnSpPr>
          <p:cNvPr id="5" name="Straight Arrow Connector 4">
            <a:extLst>
              <a:ext uri="{FF2B5EF4-FFF2-40B4-BE49-F238E27FC236}">
                <a16:creationId xmlns:a16="http://schemas.microsoft.com/office/drawing/2014/main" id="{172BCED4-4E44-AA14-2CBD-B97B5A7D9462}"/>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E2E42FF4-D034-0397-92CB-7DFFD6C01111}"/>
              </a:ext>
            </a:extLst>
          </p:cNvPr>
          <p:cNvSpPr txBox="1">
            <a:spLocks/>
          </p:cNvSpPr>
          <p:nvPr/>
        </p:nvSpPr>
        <p:spPr>
          <a:xfrm>
            <a:off x="10182471" y="4961331"/>
            <a:ext cx="1559561" cy="2002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seals per patch</a:t>
            </a:r>
          </a:p>
          <a:p>
            <a:endParaRPr lang="en-US" sz="2400" dirty="0"/>
          </a:p>
          <a:p>
            <a:endParaRPr lang="en-US" sz="2400" dirty="0"/>
          </a:p>
        </p:txBody>
      </p:sp>
      <p:sp>
        <p:nvSpPr>
          <p:cNvPr id="15" name="Content Placeholder 2">
            <a:extLst>
              <a:ext uri="{FF2B5EF4-FFF2-40B4-BE49-F238E27FC236}">
                <a16:creationId xmlns:a16="http://schemas.microsoft.com/office/drawing/2014/main" id="{12EB8CDE-D786-76F8-39B5-AFB8ED088B3F}"/>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C46A9B52-413E-78BE-FAFA-229FAE7EFB18}"/>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7F9BE1-8F0B-1856-FA90-79221DC8741B}"/>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3AE631AF-9F1B-B440-172B-75DB429CF499}"/>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
        <p:nvSpPr>
          <p:cNvPr id="26" name="Content Placeholder 2">
            <a:extLst>
              <a:ext uri="{FF2B5EF4-FFF2-40B4-BE49-F238E27FC236}">
                <a16:creationId xmlns:a16="http://schemas.microsoft.com/office/drawing/2014/main" id="{0B370CB2-58E7-281E-3AE4-801DCB0C8F5B}"/>
              </a:ext>
            </a:extLst>
          </p:cNvPr>
          <p:cNvSpPr txBox="1">
            <a:spLocks/>
          </p:cNvSpPr>
          <p:nvPr/>
        </p:nvSpPr>
        <p:spPr>
          <a:xfrm>
            <a:off x="52744" y="4035928"/>
            <a:ext cx="4198698" cy="3248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 else equal, </a:t>
            </a:r>
            <a:r>
              <a:rPr lang="en-US" b="1" dirty="0">
                <a:solidFill>
                  <a:srgbClr val="C00000"/>
                </a:solidFill>
              </a:rPr>
              <a:t>increasing the number of patches </a:t>
            </a:r>
            <a:r>
              <a:rPr lang="en-US" dirty="0"/>
              <a:t>will </a:t>
            </a:r>
            <a:r>
              <a:rPr lang="en-US" b="1" dirty="0">
                <a:solidFill>
                  <a:srgbClr val="C00000"/>
                </a:solidFill>
              </a:rPr>
              <a:t>slow the time to extinction</a:t>
            </a:r>
            <a:r>
              <a:rPr lang="en-US" dirty="0"/>
              <a:t>.</a:t>
            </a:r>
          </a:p>
          <a:p>
            <a:pPr marL="0" indent="0">
              <a:buNone/>
            </a:pPr>
            <a:endParaRPr lang="en-US" sz="1300" dirty="0"/>
          </a:p>
          <a:p>
            <a:pPr marL="0" indent="0">
              <a:buNone/>
            </a:pPr>
            <a:r>
              <a:rPr lang="en-US" dirty="0"/>
              <a:t>…though remember </a:t>
            </a:r>
            <a:r>
              <a:rPr lang="en-US" b="1" dirty="0">
                <a:solidFill>
                  <a:srgbClr val="C00000"/>
                </a:solidFill>
              </a:rPr>
              <a:t>source-sink</a:t>
            </a:r>
            <a:r>
              <a:rPr lang="en-US" dirty="0"/>
              <a:t> dynamics!</a:t>
            </a:r>
          </a:p>
          <a:p>
            <a:endParaRPr lang="en-US" dirty="0"/>
          </a:p>
          <a:p>
            <a:endParaRPr lang="en-US" dirty="0"/>
          </a:p>
        </p:txBody>
      </p:sp>
      <p:pic>
        <p:nvPicPr>
          <p:cNvPr id="31" name="Picture 2" descr="Harbor Seal - Los Angeles Zoo and ...">
            <a:extLst>
              <a:ext uri="{FF2B5EF4-FFF2-40B4-BE49-F238E27FC236}">
                <a16:creationId xmlns:a16="http://schemas.microsoft.com/office/drawing/2014/main" id="{5EF53E37-6DCA-4E81-266A-99C96EFBBF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97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6</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fontScale="85000" lnSpcReduction="10000"/>
          </a:bodyPr>
          <a:lstStyle/>
          <a:p>
            <a:pPr marL="0" indent="0">
              <a:buNone/>
            </a:pPr>
            <a:r>
              <a:rPr lang="en-US" i="1" dirty="0"/>
              <a:t>You should be able to:</a:t>
            </a:r>
          </a:p>
          <a:p>
            <a:pPr algn="l" rtl="0" fontAlgn="base">
              <a:buFont typeface="Arial" panose="020B0604020202020204" pitchFamily="34" charset="0"/>
              <a:buChar char="•"/>
            </a:pPr>
            <a:r>
              <a:rPr lang="en-US" dirty="0"/>
              <a:t>Recognize that coexistence is rare without spatial structuring or niche partitioning (from competition/coexistence lessons)</a:t>
            </a:r>
          </a:p>
          <a:p>
            <a:pPr algn="l" rtl="0" fontAlgn="base">
              <a:buFont typeface="Arial" panose="020B0604020202020204" pitchFamily="34" charset="0"/>
              <a:buChar char="•"/>
            </a:pPr>
            <a:r>
              <a:rPr lang="en-US" dirty="0"/>
              <a:t>Know the history of disease impacts on human population growth and evolution</a:t>
            </a:r>
          </a:p>
          <a:p>
            <a:pPr algn="l" rtl="0" fontAlgn="base">
              <a:buFont typeface="Arial" panose="020B0604020202020204" pitchFamily="34" charset="0"/>
              <a:buChar char="•"/>
            </a:pPr>
            <a:r>
              <a:rPr lang="en-US" dirty="0"/>
              <a:t>Understand different classes of parasite or pathogen and how they manifest as disease</a:t>
            </a:r>
          </a:p>
          <a:p>
            <a:pPr algn="l" rtl="0" fontAlgn="base">
              <a:buFont typeface="Arial" panose="020B0604020202020204" pitchFamily="34" charset="0"/>
              <a:buChar char="•"/>
            </a:pPr>
            <a:r>
              <a:rPr lang="en-US" dirty="0"/>
              <a:t>Understand the SIR equation and be able to convert between diagrams and equations. Know the processes that connect the different boxes</a:t>
            </a:r>
          </a:p>
          <a:p>
            <a:pPr algn="l" rtl="0" fontAlgn="base">
              <a:buFont typeface="Arial" panose="020B0604020202020204" pitchFamily="34" charset="0"/>
              <a:buChar char="•"/>
            </a:pPr>
            <a:r>
              <a:rPr lang="en-US" dirty="0"/>
              <a:t>Understand the herd immunity concept (also the proportion needed to vaccinate to eradicate disease) and identify on a phase plane graph (from lab)</a:t>
            </a:r>
          </a:p>
          <a:p>
            <a:pPr algn="l" rtl="0" fontAlgn="base">
              <a:buFont typeface="Arial" panose="020B0604020202020204" pitchFamily="34" charset="0"/>
              <a:buChar char="•"/>
            </a:pPr>
            <a:r>
              <a:rPr lang="en-US" dirty="0"/>
              <a:t>Understand the direction of time in a disease epidemic from a phase plane graph (from lab)</a:t>
            </a:r>
          </a:p>
          <a:p>
            <a:pPr algn="l" rtl="0" fontAlgn="base">
              <a:buFont typeface="Arial" panose="020B0604020202020204" pitchFamily="34" charset="0"/>
              <a:buChar char="•"/>
            </a:pPr>
            <a:r>
              <a:rPr lang="en-US" dirty="0"/>
              <a:t>Understand the relationship between R0 and Rt/RE</a:t>
            </a:r>
          </a:p>
        </p:txBody>
      </p:sp>
    </p:spTree>
    <p:extLst>
      <p:ext uri="{BB962C8B-B14F-4D97-AF65-F5344CB8AC3E}">
        <p14:creationId xmlns:p14="http://schemas.microsoft.com/office/powerpoint/2010/main" val="3424939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857B1154-C359-4A48-80AF-4BFD28939A0D}"/>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857B1154-C359-4A48-80AF-4BFD28939A0D}"/>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170456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r>
              <a:rPr lang="en-US" dirty="0"/>
              <a:t>More complex pathogens!</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712946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04950" y="18255"/>
            <a:ext cx="9563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Much of the mathematical theory underlying vaccination was first developed for measles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15" name="Picture 14" descr="Chart, histogram&#10;&#10;Description automatically generated">
            <a:extLst>
              <a:ext uri="{FF2B5EF4-FFF2-40B4-BE49-F238E27FC236}">
                <a16:creationId xmlns:a16="http://schemas.microsoft.com/office/drawing/2014/main" id="{D8111AB2-8B5D-38CE-0271-4DCC59A3C5DC}"/>
              </a:ext>
            </a:extLst>
          </p:cNvPr>
          <p:cNvPicPr>
            <a:picLocks noChangeAspect="1"/>
          </p:cNvPicPr>
          <p:nvPr/>
        </p:nvPicPr>
        <p:blipFill>
          <a:blip r:embed="rId5"/>
          <a:stretch>
            <a:fillRect/>
          </a:stretch>
        </p:blipFill>
        <p:spPr>
          <a:xfrm>
            <a:off x="2209800" y="1631950"/>
            <a:ext cx="7772400" cy="4120110"/>
          </a:xfrm>
          <a:prstGeom prst="rect">
            <a:avLst/>
          </a:prstGeom>
        </p:spPr>
      </p:pic>
      <p:sp>
        <p:nvSpPr>
          <p:cNvPr id="2" name="Right Brace 1">
            <a:extLst>
              <a:ext uri="{FF2B5EF4-FFF2-40B4-BE49-F238E27FC236}">
                <a16:creationId xmlns:a16="http://schemas.microsoft.com/office/drawing/2014/main" id="{F1AFAFD5-F81D-16D4-D103-4EF15F0F2E9E}"/>
              </a:ext>
            </a:extLst>
          </p:cNvPr>
          <p:cNvSpPr/>
          <p:nvPr/>
        </p:nvSpPr>
        <p:spPr>
          <a:xfrm rot="16200000" flipH="1">
            <a:off x="4521982" y="4313777"/>
            <a:ext cx="252437" cy="320039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A5A094-A45F-42AC-4945-C0AA442DEF64}"/>
              </a:ext>
            </a:extLst>
          </p:cNvPr>
          <p:cNvSpPr>
            <a:spLocks noGrp="1"/>
          </p:cNvSpPr>
          <p:nvPr>
            <p:ph idx="1"/>
          </p:nvPr>
        </p:nvSpPr>
        <p:spPr>
          <a:xfrm>
            <a:off x="3086104" y="6088610"/>
            <a:ext cx="3246664" cy="785019"/>
          </a:xfrm>
        </p:spPr>
        <p:txBody>
          <a:bodyPr>
            <a:normAutofit fontScale="70000" lnSpcReduction="20000"/>
          </a:bodyPr>
          <a:lstStyle/>
          <a:p>
            <a:pPr marL="0" indent="0" algn="ctr">
              <a:buNone/>
            </a:pPr>
            <a:r>
              <a:rPr lang="en-US" dirty="0"/>
              <a:t>Biennial cycles in pre-vaccine era measles cases in London</a:t>
            </a:r>
          </a:p>
          <a:p>
            <a:pPr algn="ctr"/>
            <a:endParaRPr lang="en-US" dirty="0"/>
          </a:p>
        </p:txBody>
      </p:sp>
      <p:cxnSp>
        <p:nvCxnSpPr>
          <p:cNvPr id="5" name="Straight Connector 4">
            <a:extLst>
              <a:ext uri="{FF2B5EF4-FFF2-40B4-BE49-F238E27FC236}">
                <a16:creationId xmlns:a16="http://schemas.microsoft.com/office/drawing/2014/main" id="{C1FD40CF-EC28-CC4F-C53F-C727710B34F6}"/>
              </a:ext>
            </a:extLst>
          </p:cNvPr>
          <p:cNvCxnSpPr/>
          <p:nvPr/>
        </p:nvCxnSpPr>
        <p:spPr>
          <a:xfrm flipV="1">
            <a:off x="6332768" y="1485900"/>
            <a:ext cx="0" cy="3924300"/>
          </a:xfrm>
          <a:prstGeom prst="line">
            <a:avLst/>
          </a:prstGeom>
          <a:ln w="38100">
            <a:solidFill>
              <a:srgbClr val="00FDFF"/>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2AC657C0-9ECC-AA2C-1955-D0BD27950B4D}"/>
              </a:ext>
            </a:extLst>
          </p:cNvPr>
          <p:cNvSpPr txBox="1">
            <a:spLocks/>
          </p:cNvSpPr>
          <p:nvPr/>
        </p:nvSpPr>
        <p:spPr>
          <a:xfrm>
            <a:off x="6534152" y="1485900"/>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measles vaccine introduced, 1965</a:t>
            </a:r>
          </a:p>
          <a:p>
            <a:pPr algn="ctr"/>
            <a:endParaRPr lang="en-US" sz="2000" dirty="0"/>
          </a:p>
        </p:txBody>
      </p:sp>
      <p:cxnSp>
        <p:nvCxnSpPr>
          <p:cNvPr id="8" name="Straight Arrow Connector 7">
            <a:extLst>
              <a:ext uri="{FF2B5EF4-FFF2-40B4-BE49-F238E27FC236}">
                <a16:creationId xmlns:a16="http://schemas.microsoft.com/office/drawing/2014/main" id="{131A20BB-560D-3D15-FA52-8DF9EC6A4673}"/>
              </a:ext>
            </a:extLst>
          </p:cNvPr>
          <p:cNvCxnSpPr/>
          <p:nvPr/>
        </p:nvCxnSpPr>
        <p:spPr>
          <a:xfrm flipH="1">
            <a:off x="6534152" y="2269005"/>
            <a:ext cx="628650" cy="476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97231B5-0195-9766-8A4E-FDAA1A546A5E}"/>
              </a:ext>
            </a:extLst>
          </p:cNvPr>
          <p:cNvSpPr txBox="1">
            <a:spLocks/>
          </p:cNvSpPr>
          <p:nvPr/>
        </p:nvSpPr>
        <p:spPr>
          <a:xfrm>
            <a:off x="7783281" y="2830598"/>
            <a:ext cx="2672452" cy="13330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Shift towards more frequent cycling in post-vaccination era. Dynamics more difficult to predict.</a:t>
            </a:r>
          </a:p>
          <a:p>
            <a:pPr algn="ctr"/>
            <a:endParaRPr lang="en-US" sz="2000" dirty="0"/>
          </a:p>
        </p:txBody>
      </p:sp>
      <p:cxnSp>
        <p:nvCxnSpPr>
          <p:cNvPr id="16" name="Straight Arrow Connector 15">
            <a:extLst>
              <a:ext uri="{FF2B5EF4-FFF2-40B4-BE49-F238E27FC236}">
                <a16:creationId xmlns:a16="http://schemas.microsoft.com/office/drawing/2014/main" id="{C27C92BB-DA94-07F0-5630-E25F510EF995}"/>
              </a:ext>
            </a:extLst>
          </p:cNvPr>
          <p:cNvCxnSpPr>
            <a:cxnSpLocks/>
          </p:cNvCxnSpPr>
          <p:nvPr/>
        </p:nvCxnSpPr>
        <p:spPr>
          <a:xfrm flipH="1">
            <a:off x="8686800" y="4163646"/>
            <a:ext cx="372832" cy="4083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89F616-2900-F430-DA8A-201DE429C852}"/>
              </a:ext>
            </a:extLst>
          </p:cNvPr>
          <p:cNvCxnSpPr/>
          <p:nvPr/>
        </p:nvCxnSpPr>
        <p:spPr>
          <a:xfrm>
            <a:off x="10584987" y="5869893"/>
            <a:ext cx="5524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356FEB-5173-A24D-2E35-1847D5FE2FE8}"/>
              </a:ext>
            </a:extLst>
          </p:cNvPr>
          <p:cNvCxnSpPr/>
          <p:nvPr/>
        </p:nvCxnSpPr>
        <p:spPr>
          <a:xfrm>
            <a:off x="10584987" y="6147510"/>
            <a:ext cx="5524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DEA3431D-1E3A-DBBA-BE5E-2514A73887E3}"/>
              </a:ext>
            </a:extLst>
          </p:cNvPr>
          <p:cNvSpPr txBox="1">
            <a:spLocks/>
          </p:cNvSpPr>
          <p:nvPr/>
        </p:nvSpPr>
        <p:spPr>
          <a:xfrm>
            <a:off x="10584987" y="5671763"/>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model</a:t>
            </a:r>
          </a:p>
          <a:p>
            <a:pPr algn="ctr"/>
            <a:endParaRPr lang="en-US" sz="2000" dirty="0"/>
          </a:p>
        </p:txBody>
      </p:sp>
      <p:sp>
        <p:nvSpPr>
          <p:cNvPr id="24" name="Content Placeholder 2">
            <a:extLst>
              <a:ext uri="{FF2B5EF4-FFF2-40B4-BE49-F238E27FC236}">
                <a16:creationId xmlns:a16="http://schemas.microsoft.com/office/drawing/2014/main" id="{A8C81839-31FC-1481-8509-FFBA5922606C}"/>
              </a:ext>
            </a:extLst>
          </p:cNvPr>
          <p:cNvSpPr txBox="1">
            <a:spLocks/>
          </p:cNvSpPr>
          <p:nvPr/>
        </p:nvSpPr>
        <p:spPr>
          <a:xfrm>
            <a:off x="10493833" y="5967198"/>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FF0000"/>
                </a:solidFill>
              </a:rPr>
              <a:t>data</a:t>
            </a:r>
          </a:p>
          <a:p>
            <a:pPr algn="ctr"/>
            <a:endParaRPr lang="en-US" sz="2000" dirty="0"/>
          </a:p>
        </p:txBody>
      </p:sp>
    </p:spTree>
    <p:extLst>
      <p:ext uri="{BB962C8B-B14F-4D97-AF65-F5344CB8AC3E}">
        <p14:creationId xmlns:p14="http://schemas.microsoft.com/office/powerpoint/2010/main" val="4157012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2400" y="18255"/>
            <a:ext cx="10915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Even for measles, stochastic dynamics mean that predictions become more challenging at smaller population sizes.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20" name="Picture 19" descr="Chart, scatter chart&#10;&#10;Description automatically generated">
            <a:extLst>
              <a:ext uri="{FF2B5EF4-FFF2-40B4-BE49-F238E27FC236}">
                <a16:creationId xmlns:a16="http://schemas.microsoft.com/office/drawing/2014/main" id="{795DFD75-5DC8-75AD-FCD9-EFE1AF5DA654}"/>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F2AC5FEC-FE0B-F13A-CDF6-A5406DDB0728}"/>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139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A16DD-93B5-24FA-EE9D-36C7F77B63EB}"/>
            </a:ext>
          </a:extLst>
        </p:cNvPr>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875A3C85-F8D7-A856-A946-663305B36995}"/>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FF84E1E-30F0-A5AF-E491-E714E7D4170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0" name="Picture 19" descr="Chart, scatter chart&#10;&#10;Description automatically generated">
            <a:extLst>
              <a:ext uri="{FF2B5EF4-FFF2-40B4-BE49-F238E27FC236}">
                <a16:creationId xmlns:a16="http://schemas.microsoft.com/office/drawing/2014/main" id="{083319F6-F34D-F4B6-7361-2ADD404BFC11}"/>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3F98B945-6592-469E-3D92-72E4A0FDE5D2}"/>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91386FA-E0CC-B0F3-7CEB-EF3478B6F2FF}"/>
              </a:ext>
            </a:extLst>
          </p:cNvPr>
          <p:cNvSpPr>
            <a:spLocks noGrp="1"/>
          </p:cNvSpPr>
          <p:nvPr>
            <p:ph type="title"/>
          </p:nvPr>
        </p:nvSpPr>
        <p:spPr>
          <a:xfrm>
            <a:off x="912766" y="275717"/>
            <a:ext cx="10626663" cy="1325563"/>
          </a:xfrm>
        </p:spPr>
        <p:txBody>
          <a:bodyPr>
            <a:normAutofit fontScale="90000"/>
          </a:bodyPr>
          <a:lstStyle/>
          <a:p>
            <a:pPr algn="ctr"/>
            <a:r>
              <a:rPr lang="en-US" sz="3300" b="1" dirty="0">
                <a:solidFill>
                  <a:srgbClr val="C00000"/>
                </a:solidFill>
                <a:latin typeface="+mn-lt"/>
              </a:rPr>
              <a:t>CCS</a:t>
            </a:r>
            <a:r>
              <a:rPr lang="en-US" sz="3300" dirty="0">
                <a:latin typeface="+mn-lt"/>
              </a:rPr>
              <a:t> is the </a:t>
            </a:r>
            <a:r>
              <a:rPr lang="en-US" sz="3300" b="1" dirty="0">
                <a:solidFill>
                  <a:srgbClr val="C00000"/>
                </a:solidFill>
                <a:latin typeface="+mn-lt"/>
              </a:rPr>
              <a:t>minimum number of hosts</a:t>
            </a:r>
            <a:r>
              <a:rPr lang="en-US" sz="3300" dirty="0">
                <a:latin typeface="+mn-lt"/>
              </a:rPr>
              <a:t> needed to sustain </a:t>
            </a:r>
            <a:r>
              <a:rPr lang="en-US" sz="3300" b="1" dirty="0">
                <a:solidFill>
                  <a:srgbClr val="C00000"/>
                </a:solidFill>
                <a:latin typeface="+mn-lt"/>
              </a:rPr>
              <a:t>endemic transmission</a:t>
            </a:r>
            <a:r>
              <a:rPr lang="en-US" sz="3300" dirty="0">
                <a:latin typeface="+mn-lt"/>
              </a:rPr>
              <a:t> of a pathogen indefinitely into the future.</a:t>
            </a:r>
          </a:p>
        </p:txBody>
      </p:sp>
      <p:cxnSp>
        <p:nvCxnSpPr>
          <p:cNvPr id="4" name="Straight Connector 3">
            <a:extLst>
              <a:ext uri="{FF2B5EF4-FFF2-40B4-BE49-F238E27FC236}">
                <a16:creationId xmlns:a16="http://schemas.microsoft.com/office/drawing/2014/main" id="{3579C5AA-55C7-E219-0D35-ED5C5920A0B4}"/>
              </a:ext>
            </a:extLst>
          </p:cNvPr>
          <p:cNvCxnSpPr/>
          <p:nvPr/>
        </p:nvCxnSpPr>
        <p:spPr>
          <a:xfrm flipV="1">
            <a:off x="6096000" y="2082337"/>
            <a:ext cx="0" cy="257627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4CFE7B-81B7-C3B3-12E1-BFF53C998428}"/>
              </a:ext>
            </a:extLst>
          </p:cNvPr>
          <p:cNvSpPr txBox="1"/>
          <p:nvPr/>
        </p:nvSpPr>
        <p:spPr>
          <a:xfrm>
            <a:off x="6226097" y="2082337"/>
            <a:ext cx="2417796" cy="923330"/>
          </a:xfrm>
          <a:prstGeom prst="rect">
            <a:avLst/>
          </a:prstGeom>
          <a:noFill/>
        </p:spPr>
        <p:txBody>
          <a:bodyPr wrap="square" rtlCol="0">
            <a:spAutoFit/>
          </a:bodyPr>
          <a:lstStyle/>
          <a:p>
            <a:pPr algn="ctr"/>
            <a:r>
              <a:rPr lang="en-US" b="1" dirty="0">
                <a:solidFill>
                  <a:srgbClr val="C00000"/>
                </a:solidFill>
              </a:rPr>
              <a:t>critical community size, </a:t>
            </a:r>
            <a:r>
              <a:rPr lang="en-US" dirty="0"/>
              <a:t>(</a:t>
            </a:r>
            <a:r>
              <a:rPr lang="en-US" b="1" dirty="0">
                <a:solidFill>
                  <a:srgbClr val="C00000"/>
                </a:solidFill>
              </a:rPr>
              <a:t>CCS</a:t>
            </a:r>
            <a:r>
              <a:rPr lang="en-US" dirty="0"/>
              <a:t>) for measles = ~300,000 individuals</a:t>
            </a:r>
          </a:p>
        </p:txBody>
      </p:sp>
      <p:sp>
        <p:nvSpPr>
          <p:cNvPr id="6" name="TextBox 5">
            <a:extLst>
              <a:ext uri="{FF2B5EF4-FFF2-40B4-BE49-F238E27FC236}">
                <a16:creationId xmlns:a16="http://schemas.microsoft.com/office/drawing/2014/main" id="{EC970755-F26E-5817-7195-9D64C23B42C6}"/>
              </a:ext>
            </a:extLst>
          </p:cNvPr>
          <p:cNvSpPr txBox="1"/>
          <p:nvPr/>
        </p:nvSpPr>
        <p:spPr>
          <a:xfrm>
            <a:off x="8334531" y="6119336"/>
            <a:ext cx="3857469" cy="738664"/>
          </a:xfrm>
          <a:prstGeom prst="rect">
            <a:avLst/>
          </a:prstGeom>
          <a:noFill/>
        </p:spPr>
        <p:txBody>
          <a:bodyPr wrap="square" rtlCol="0">
            <a:spAutoFit/>
          </a:bodyPr>
          <a:lstStyle/>
          <a:p>
            <a:pPr algn="r"/>
            <a:r>
              <a:rPr lang="en-US" sz="1400" dirty="0"/>
              <a:t>Bartlett 1957. </a:t>
            </a:r>
            <a:r>
              <a:rPr lang="en-US" sz="1400" i="1" dirty="0"/>
              <a:t>J of Roy Stat Soc.</a:t>
            </a:r>
            <a:endParaRPr lang="en-US" sz="1400" dirty="0"/>
          </a:p>
          <a:p>
            <a:pPr algn="r"/>
            <a:r>
              <a:rPr lang="en-US" sz="1400" dirty="0">
                <a:cs typeface="Franklin Gothic Medium"/>
              </a:rPr>
              <a:t>Grenfell et al. 2002. </a:t>
            </a:r>
            <a:r>
              <a:rPr lang="en-US" sz="1400" i="1" dirty="0">
                <a:cs typeface="Franklin Gothic Medium"/>
              </a:rPr>
              <a:t>Ecological Monographs.</a:t>
            </a:r>
            <a:endParaRPr lang="en-US" sz="1400" dirty="0"/>
          </a:p>
          <a:p>
            <a:pPr algn="r"/>
            <a:r>
              <a:rPr lang="en-US" sz="1400" dirty="0"/>
              <a:t>Haydon et al. 2002. </a:t>
            </a:r>
            <a:r>
              <a:rPr lang="en-US" sz="1400" i="1" dirty="0"/>
              <a:t>Emerging Infectious Diseases.</a:t>
            </a:r>
            <a:endParaRPr lang="en-US" sz="1400" dirty="0"/>
          </a:p>
        </p:txBody>
      </p:sp>
    </p:spTree>
    <p:extLst>
      <p:ext uri="{BB962C8B-B14F-4D97-AF65-F5344CB8AC3E}">
        <p14:creationId xmlns:p14="http://schemas.microsoft.com/office/powerpoint/2010/main" val="3289535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We can adapt the simple SIR model to better match our pathogen of interest and our corresponding data.</a:t>
            </a:r>
          </a:p>
        </p:txBody>
      </p:sp>
      <p:grpSp>
        <p:nvGrpSpPr>
          <p:cNvPr id="31" name="Group 30">
            <a:extLst>
              <a:ext uri="{FF2B5EF4-FFF2-40B4-BE49-F238E27FC236}">
                <a16:creationId xmlns:a16="http://schemas.microsoft.com/office/drawing/2014/main" id="{FC4594F7-2062-206F-C078-D6BDEFDADD1E}"/>
              </a:ext>
            </a:extLst>
          </p:cNvPr>
          <p:cNvGrpSpPr/>
          <p:nvPr/>
        </p:nvGrpSpPr>
        <p:grpSpPr>
          <a:xfrm>
            <a:off x="3724598" y="1487662"/>
            <a:ext cx="5931043" cy="3211303"/>
            <a:chOff x="2758440" y="1366892"/>
            <a:chExt cx="5931043" cy="3211303"/>
          </a:xfrm>
        </p:grpSpPr>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grpSp>
          <p:nvGrpSpPr>
            <p:cNvPr id="6" name="Group 5">
              <a:extLst>
                <a:ext uri="{FF2B5EF4-FFF2-40B4-BE49-F238E27FC236}">
                  <a16:creationId xmlns:a16="http://schemas.microsoft.com/office/drawing/2014/main" id="{5830379C-59CA-2098-14C8-45A2EC412E55}"/>
                </a:ext>
              </a:extLst>
            </p:cNvPr>
            <p:cNvGrpSpPr/>
            <p:nvPr/>
          </p:nvGrpSpPr>
          <p:grpSpPr>
            <a:xfrm>
              <a:off x="2758440" y="1366892"/>
              <a:ext cx="5931043" cy="2368712"/>
              <a:chOff x="2634893" y="689010"/>
              <a:chExt cx="5931043" cy="2368712"/>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769262"/>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769262"/>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689010"/>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gr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945325E-41EF-40DE-A27D-2887A8047C03}"/>
                  </a:ext>
                </a:extLst>
              </p:cNvPr>
              <p:cNvSpPr/>
              <p:nvPr/>
            </p:nvSpPr>
            <p:spPr>
              <a:xfrm>
                <a:off x="-794415" y="2216737"/>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33" name="Rectangle 32">
                <a:extLst>
                  <a:ext uri="{FF2B5EF4-FFF2-40B4-BE49-F238E27FC236}">
                    <a16:creationId xmlns:a16="http://schemas.microsoft.com/office/drawing/2014/main" id="{6945325E-41EF-40DE-A27D-2887A8047C03}"/>
                  </a:ext>
                </a:extLst>
              </p:cNvPr>
              <p:cNvSpPr>
                <a:spLocks noRot="1" noChangeAspect="1" noMove="1" noResize="1" noEditPoints="1" noAdjustHandles="1" noChangeArrowheads="1" noChangeShapeType="1" noTextEdit="1"/>
              </p:cNvSpPr>
              <p:nvPr/>
            </p:nvSpPr>
            <p:spPr>
              <a:xfrm>
                <a:off x="-794415" y="2216737"/>
                <a:ext cx="4861143" cy="822726"/>
              </a:xfrm>
              <a:prstGeom prst="rect">
                <a:avLst/>
              </a:prstGeom>
              <a:blipFill>
                <a:blip r:embed="rId11"/>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3351908-5255-380D-4EC8-2CB9233D0DB5}"/>
                  </a:ext>
                </a:extLst>
              </p:cNvPr>
              <p:cNvSpPr/>
              <p:nvPr/>
            </p:nvSpPr>
            <p:spPr>
              <a:xfrm>
                <a:off x="-327706" y="313093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34" name="Rectangle 33">
                <a:extLst>
                  <a:ext uri="{FF2B5EF4-FFF2-40B4-BE49-F238E27FC236}">
                    <a16:creationId xmlns:a16="http://schemas.microsoft.com/office/drawing/2014/main" id="{C3351908-5255-380D-4EC8-2CB9233D0DB5}"/>
                  </a:ext>
                </a:extLst>
              </p:cNvPr>
              <p:cNvSpPr>
                <a:spLocks noRot="1" noChangeAspect="1" noMove="1" noResize="1" noEditPoints="1" noAdjustHandles="1" noChangeArrowheads="1" noChangeShapeType="1" noTextEdit="1"/>
              </p:cNvSpPr>
              <p:nvPr/>
            </p:nvSpPr>
            <p:spPr>
              <a:xfrm>
                <a:off x="-327706" y="3130937"/>
                <a:ext cx="3081636"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19EDF727-B4FC-2ECE-3C9A-1579C76C3B5E}"/>
                  </a:ext>
                </a:extLst>
              </p:cNvPr>
              <p:cNvSpPr/>
              <p:nvPr/>
            </p:nvSpPr>
            <p:spPr>
              <a:xfrm>
                <a:off x="-515605" y="1302537"/>
                <a:ext cx="5811228"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35" name="Rectangle 34">
                <a:extLst>
                  <a:ext uri="{FF2B5EF4-FFF2-40B4-BE49-F238E27FC236}">
                    <a16:creationId xmlns:a16="http://schemas.microsoft.com/office/drawing/2014/main" id="{19EDF727-B4FC-2ECE-3C9A-1579C76C3B5E}"/>
                  </a:ext>
                </a:extLst>
              </p:cNvPr>
              <p:cNvSpPr>
                <a:spLocks noRot="1" noChangeAspect="1" noMove="1" noResize="1" noEditPoints="1" noAdjustHandles="1" noChangeArrowheads="1" noChangeShapeType="1" noTextEdit="1"/>
              </p:cNvSpPr>
              <p:nvPr/>
            </p:nvSpPr>
            <p:spPr>
              <a:xfrm>
                <a:off x="-515605" y="1302537"/>
                <a:ext cx="5811228" cy="822726"/>
              </a:xfrm>
              <a:prstGeom prst="rect">
                <a:avLst/>
              </a:prstGeom>
              <a:blipFill>
                <a:blip r:embed="rId13"/>
                <a:stretch>
                  <a:fillRect b="-606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B252E023-01DF-2AA5-E280-58A95ED1D479}"/>
              </a:ext>
            </a:extLst>
          </p:cNvPr>
          <p:cNvSpPr/>
          <p:nvPr/>
        </p:nvSpPr>
        <p:spPr>
          <a:xfrm>
            <a:off x="5595208" y="1939030"/>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32" name="Rectangle 31">
            <a:extLst>
              <a:ext uri="{FF2B5EF4-FFF2-40B4-BE49-F238E27FC236}">
                <a16:creationId xmlns:a16="http://schemas.microsoft.com/office/drawing/2014/main" id="{29A2BAAC-336B-A82C-9DCE-35DD3785BC83}"/>
              </a:ext>
            </a:extLst>
          </p:cNvPr>
          <p:cNvSpPr/>
          <p:nvPr/>
        </p:nvSpPr>
        <p:spPr>
          <a:xfrm>
            <a:off x="6990454" y="186363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36" name="Rectangle 35">
            <a:extLst>
              <a:ext uri="{FF2B5EF4-FFF2-40B4-BE49-F238E27FC236}">
                <a16:creationId xmlns:a16="http://schemas.microsoft.com/office/drawing/2014/main" id="{4FF2F0C4-BF09-1EF6-483A-9369E1D1B994}"/>
              </a:ext>
            </a:extLst>
          </p:cNvPr>
          <p:cNvSpPr/>
          <p:nvPr/>
        </p:nvSpPr>
        <p:spPr>
          <a:xfrm>
            <a:off x="5115129" y="1360301"/>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7" name="Rectangle 36">
            <a:extLst>
              <a:ext uri="{FF2B5EF4-FFF2-40B4-BE49-F238E27FC236}">
                <a16:creationId xmlns:a16="http://schemas.microsoft.com/office/drawing/2014/main" id="{FAC59D3D-0144-81D8-75C0-7A4CB8086CAE}"/>
              </a:ext>
            </a:extLst>
          </p:cNvPr>
          <p:cNvSpPr/>
          <p:nvPr/>
        </p:nvSpPr>
        <p:spPr>
          <a:xfrm>
            <a:off x="6876446" y="1358463"/>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8" name="Rectangle 37">
            <a:extLst>
              <a:ext uri="{FF2B5EF4-FFF2-40B4-BE49-F238E27FC236}">
                <a16:creationId xmlns:a16="http://schemas.microsoft.com/office/drawing/2014/main" id="{C35313DE-0781-46CF-6E51-2BADD100B6F9}"/>
              </a:ext>
            </a:extLst>
          </p:cNvPr>
          <p:cNvSpPr/>
          <p:nvPr/>
        </p:nvSpPr>
        <p:spPr>
          <a:xfrm>
            <a:off x="8335685" y="128934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9" name="Rectangle 38">
            <a:extLst>
              <a:ext uri="{FF2B5EF4-FFF2-40B4-BE49-F238E27FC236}">
                <a16:creationId xmlns:a16="http://schemas.microsoft.com/office/drawing/2014/main" id="{667ACFC2-DB39-7E8C-BC04-E487B4E496C2}"/>
              </a:ext>
            </a:extLst>
          </p:cNvPr>
          <p:cNvSpPr/>
          <p:nvPr/>
        </p:nvSpPr>
        <p:spPr>
          <a:xfrm>
            <a:off x="3776404" y="207488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Tree>
    <p:extLst>
      <p:ext uri="{BB962C8B-B14F-4D97-AF65-F5344CB8AC3E}">
        <p14:creationId xmlns:p14="http://schemas.microsoft.com/office/powerpoint/2010/main" val="1618900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41" name="Group 40">
            <a:extLst>
              <a:ext uri="{FF2B5EF4-FFF2-40B4-BE49-F238E27FC236}">
                <a16:creationId xmlns:a16="http://schemas.microsoft.com/office/drawing/2014/main" id="{A683760C-2BDB-78DE-47D3-3D16E4A7A5EA}"/>
              </a:ext>
            </a:extLst>
          </p:cNvPr>
          <p:cNvGrpSpPr/>
          <p:nvPr/>
        </p:nvGrpSpPr>
        <p:grpSpPr>
          <a:xfrm>
            <a:off x="1793772" y="1800104"/>
            <a:ext cx="7930879" cy="3102812"/>
            <a:chOff x="758604" y="1475383"/>
            <a:chExt cx="7930879" cy="3102812"/>
          </a:xfrm>
        </p:grpSpPr>
        <p:grpSp>
          <p:nvGrpSpPr>
            <p:cNvPr id="6" name="Group 5">
              <a:extLst>
                <a:ext uri="{FF2B5EF4-FFF2-40B4-BE49-F238E27FC236}">
                  <a16:creationId xmlns:a16="http://schemas.microsoft.com/office/drawing/2014/main" id="{5830379C-59CA-2098-14C8-45A2EC412E55}"/>
                </a:ext>
              </a:extLst>
            </p:cNvPr>
            <p:cNvGrpSpPr/>
            <p:nvPr/>
          </p:nvGrpSpPr>
          <p:grpSpPr>
            <a:xfrm>
              <a:off x="758604" y="1475383"/>
              <a:ext cx="7930879" cy="2260221"/>
              <a:chOff x="635057" y="797501"/>
              <a:chExt cx="7930879" cy="2260221"/>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40" name="Group 39">
              <a:extLst>
                <a:ext uri="{FF2B5EF4-FFF2-40B4-BE49-F238E27FC236}">
                  <a16:creationId xmlns:a16="http://schemas.microsoft.com/office/drawing/2014/main" id="{903D32F2-F20A-8C0B-ACA6-3637F91116EE}"/>
                </a:ext>
              </a:extLst>
            </p:cNvPr>
            <p:cNvGrpSpPr/>
            <p:nvPr/>
          </p:nvGrpSpPr>
          <p:grpSpPr>
            <a:xfrm>
              <a:off x="1832127" y="1630363"/>
              <a:ext cx="6664650" cy="2947832"/>
              <a:chOff x="1832127" y="1630363"/>
              <a:chExt cx="6664650" cy="2947832"/>
            </a:xfrm>
          </p:grpSpPr>
          <p:pic>
            <p:nvPicPr>
              <p:cNvPr id="39" name="Graphic 38" descr="Baby outline">
                <a:extLst>
                  <a:ext uri="{FF2B5EF4-FFF2-40B4-BE49-F238E27FC236}">
                    <a16:creationId xmlns:a16="http://schemas.microsoft.com/office/drawing/2014/main" id="{7FBD6E3B-7682-F30A-E1CC-ED09EFCA21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8574" y="3731847"/>
                <a:ext cx="701654" cy="701654"/>
              </a:xfrm>
              <a:prstGeom prst="rect">
                <a:avLst/>
              </a:prstGeom>
            </p:spPr>
          </p:pic>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 name="Rectangle 1">
                <a:extLst>
                  <a:ext uri="{FF2B5EF4-FFF2-40B4-BE49-F238E27FC236}">
                    <a16:creationId xmlns:a16="http://schemas.microsoft.com/office/drawing/2014/main" id="{688CA9AC-42BD-4364-E599-5C933DAAB88C}"/>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31" name="Straight Arrow Connector 30">
                <a:extLst>
                  <a:ext uri="{FF2B5EF4-FFF2-40B4-BE49-F238E27FC236}">
                    <a16:creationId xmlns:a16="http://schemas.microsoft.com/office/drawing/2014/main" id="{5CDD164C-D58A-ED5E-A7CB-4738955A3CF7}"/>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C530DF63-A1A5-019F-5E15-6C27353F6B04}"/>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B563991F-37AD-F7CE-0F5D-E05691EB980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82BD06F-045A-F9AA-189F-75AF71C670B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37" name="Picture 4" descr="Antibodies : Production, Structure, and Classes">
                <a:extLst>
                  <a:ext uri="{FF2B5EF4-FFF2-40B4-BE49-F238E27FC236}">
                    <a16:creationId xmlns:a16="http://schemas.microsoft.com/office/drawing/2014/main" id="{693877FE-C57E-82A6-CCE9-0A66E0BBF1D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47" name="Straight Arrow Connector 46">
            <a:extLst>
              <a:ext uri="{FF2B5EF4-FFF2-40B4-BE49-F238E27FC236}">
                <a16:creationId xmlns:a16="http://schemas.microsoft.com/office/drawing/2014/main" id="{80B4F4C4-FA11-462B-D935-5E5153A2DA21}"/>
              </a:ext>
            </a:extLst>
          </p:cNvPr>
          <p:cNvCxnSpPr>
            <a:cxnSpLocks/>
          </p:cNvCxnSpPr>
          <p:nvPr/>
        </p:nvCxnSpPr>
        <p:spPr>
          <a:xfrm>
            <a:off x="4996507" y="216979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8" name="Rectangle 47">
            <a:extLst>
              <a:ext uri="{FF2B5EF4-FFF2-40B4-BE49-F238E27FC236}">
                <a16:creationId xmlns:a16="http://schemas.microsoft.com/office/drawing/2014/main" id="{96B1EF36-FDD3-5639-4C58-1C089A8BBBBF}"/>
              </a:ext>
            </a:extLst>
          </p:cNvPr>
          <p:cNvSpPr/>
          <p:nvPr/>
        </p:nvSpPr>
        <p:spPr>
          <a:xfrm>
            <a:off x="4139800" y="200990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45" name="Rectangle 44">
            <a:extLst>
              <a:ext uri="{FF2B5EF4-FFF2-40B4-BE49-F238E27FC236}">
                <a16:creationId xmlns:a16="http://schemas.microsoft.com/office/drawing/2014/main" id="{BD311316-F029-924A-5848-9530C50A1A0B}"/>
              </a:ext>
            </a:extLst>
          </p:cNvPr>
          <p:cNvSpPr/>
          <p:nvPr/>
        </p:nvSpPr>
        <p:spPr>
          <a:xfrm>
            <a:off x="5604584" y="215585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6" name="Rectangle 45">
            <a:extLst>
              <a:ext uri="{FF2B5EF4-FFF2-40B4-BE49-F238E27FC236}">
                <a16:creationId xmlns:a16="http://schemas.microsoft.com/office/drawing/2014/main" id="{FF16B1A1-1D83-E645-8153-781480E6189B}"/>
              </a:ext>
            </a:extLst>
          </p:cNvPr>
          <p:cNvSpPr/>
          <p:nvPr/>
        </p:nvSpPr>
        <p:spPr>
          <a:xfrm>
            <a:off x="6999830" y="208045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49" name="Rectangle 48">
            <a:extLst>
              <a:ext uri="{FF2B5EF4-FFF2-40B4-BE49-F238E27FC236}">
                <a16:creationId xmlns:a16="http://schemas.microsoft.com/office/drawing/2014/main" id="{F698A71E-F99E-FD15-C972-9B12F1B316D9}"/>
              </a:ext>
            </a:extLst>
          </p:cNvPr>
          <p:cNvSpPr/>
          <p:nvPr/>
        </p:nvSpPr>
        <p:spPr>
          <a:xfrm>
            <a:off x="5124505" y="165461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0" name="Rectangle 49">
            <a:extLst>
              <a:ext uri="{FF2B5EF4-FFF2-40B4-BE49-F238E27FC236}">
                <a16:creationId xmlns:a16="http://schemas.microsoft.com/office/drawing/2014/main" id="{E7974C18-ADDD-B242-67B3-25AAC27F3A88}"/>
              </a:ext>
            </a:extLst>
          </p:cNvPr>
          <p:cNvSpPr/>
          <p:nvPr/>
        </p:nvSpPr>
        <p:spPr>
          <a:xfrm>
            <a:off x="6885822" y="165277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1" name="Rectangle 50">
            <a:extLst>
              <a:ext uri="{FF2B5EF4-FFF2-40B4-BE49-F238E27FC236}">
                <a16:creationId xmlns:a16="http://schemas.microsoft.com/office/drawing/2014/main" id="{9D22302A-E458-AEBB-4F71-448BC56B9E58}"/>
              </a:ext>
            </a:extLst>
          </p:cNvPr>
          <p:cNvSpPr/>
          <p:nvPr/>
        </p:nvSpPr>
        <p:spPr>
          <a:xfrm>
            <a:off x="8345061" y="158365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2" name="Rectangle 51">
            <a:extLst>
              <a:ext uri="{FF2B5EF4-FFF2-40B4-BE49-F238E27FC236}">
                <a16:creationId xmlns:a16="http://schemas.microsoft.com/office/drawing/2014/main" id="{E9BB4EC9-1E26-6581-1A66-415AE731C0DC}"/>
              </a:ext>
            </a:extLst>
          </p:cNvPr>
          <p:cNvSpPr/>
          <p:nvPr/>
        </p:nvSpPr>
        <p:spPr>
          <a:xfrm>
            <a:off x="4062831" y="162541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53" name="Rectangle 52">
            <a:extLst>
              <a:ext uri="{FF2B5EF4-FFF2-40B4-BE49-F238E27FC236}">
                <a16:creationId xmlns:a16="http://schemas.microsoft.com/office/drawing/2014/main" id="{2C255DBC-FF1E-7275-D1A9-B875948777BA}"/>
              </a:ext>
            </a:extLst>
          </p:cNvPr>
          <p:cNvSpPr/>
          <p:nvPr/>
        </p:nvSpPr>
        <p:spPr>
          <a:xfrm>
            <a:off x="1887062" y="238599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54" name="Rectangle 53">
            <a:extLst>
              <a:ext uri="{FF2B5EF4-FFF2-40B4-BE49-F238E27FC236}">
                <a16:creationId xmlns:a16="http://schemas.microsoft.com/office/drawing/2014/main" id="{34C9D748-30D4-9EDC-42A3-0EB6E93677CB}"/>
              </a:ext>
            </a:extLst>
          </p:cNvPr>
          <p:cNvSpPr/>
          <p:nvPr/>
        </p:nvSpPr>
        <p:spPr>
          <a:xfrm>
            <a:off x="3148628" y="163373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2915023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675943" y="2152676"/>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675943" y="2152676"/>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EA49EDE7-DD27-BC17-66A4-52C408D8DC78}"/>
              </a:ext>
            </a:extLst>
          </p:cNvPr>
          <p:cNvSpPr txBox="1">
            <a:spLocks/>
          </p:cNvSpPr>
          <p:nvPr/>
        </p:nvSpPr>
        <p:spPr>
          <a:xfrm>
            <a:off x="-198280" y="4820784"/>
            <a:ext cx="3588793" cy="8227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What does our new equation look like?</a:t>
            </a:r>
          </a:p>
        </p:txBody>
      </p:sp>
      <p:sp>
        <p:nvSpPr>
          <p:cNvPr id="38" name="Title 1">
            <a:extLst>
              <a:ext uri="{FF2B5EF4-FFF2-40B4-BE49-F238E27FC236}">
                <a16:creationId xmlns:a16="http://schemas.microsoft.com/office/drawing/2014/main" id="{6EE194AB-C478-744A-A79B-52BD3E9D1167}"/>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89" name="Group 88">
            <a:extLst>
              <a:ext uri="{FF2B5EF4-FFF2-40B4-BE49-F238E27FC236}">
                <a16:creationId xmlns:a16="http://schemas.microsoft.com/office/drawing/2014/main" id="{89C4D55F-65B4-3496-E79B-3BE816A197BB}"/>
              </a:ext>
            </a:extLst>
          </p:cNvPr>
          <p:cNvGrpSpPr/>
          <p:nvPr/>
        </p:nvGrpSpPr>
        <p:grpSpPr>
          <a:xfrm>
            <a:off x="3870858" y="1877594"/>
            <a:ext cx="7930879" cy="3102812"/>
            <a:chOff x="758604" y="1475383"/>
            <a:chExt cx="7930879" cy="3102812"/>
          </a:xfrm>
        </p:grpSpPr>
        <p:grpSp>
          <p:nvGrpSpPr>
            <p:cNvPr id="90" name="Group 89">
              <a:extLst>
                <a:ext uri="{FF2B5EF4-FFF2-40B4-BE49-F238E27FC236}">
                  <a16:creationId xmlns:a16="http://schemas.microsoft.com/office/drawing/2014/main" id="{417930C1-9436-9537-E024-4CB816B8A248}"/>
                </a:ext>
              </a:extLst>
            </p:cNvPr>
            <p:cNvGrpSpPr/>
            <p:nvPr/>
          </p:nvGrpSpPr>
          <p:grpSpPr>
            <a:xfrm>
              <a:off x="758604" y="1475383"/>
              <a:ext cx="7930879" cy="2260221"/>
              <a:chOff x="635057" y="797501"/>
              <a:chExt cx="7930879" cy="2260221"/>
            </a:xfrm>
          </p:grpSpPr>
          <p:grpSp>
            <p:nvGrpSpPr>
              <p:cNvPr id="104" name="Group 103">
                <a:extLst>
                  <a:ext uri="{FF2B5EF4-FFF2-40B4-BE49-F238E27FC236}">
                    <a16:creationId xmlns:a16="http://schemas.microsoft.com/office/drawing/2014/main" id="{ECEE0389-E977-1A93-BCDF-EBF2082186D0}"/>
                  </a:ext>
                </a:extLst>
              </p:cNvPr>
              <p:cNvGrpSpPr/>
              <p:nvPr/>
            </p:nvGrpSpPr>
            <p:grpSpPr>
              <a:xfrm>
                <a:off x="4545362" y="1525402"/>
                <a:ext cx="4020574" cy="1448257"/>
                <a:chOff x="3433421" y="1996212"/>
                <a:chExt cx="4020574" cy="1448257"/>
              </a:xfrm>
            </p:grpSpPr>
            <p:grpSp>
              <p:nvGrpSpPr>
                <p:cNvPr id="114" name="Group 113">
                  <a:extLst>
                    <a:ext uri="{FF2B5EF4-FFF2-40B4-BE49-F238E27FC236}">
                      <a16:creationId xmlns:a16="http://schemas.microsoft.com/office/drawing/2014/main" id="{CA32D487-F62C-FD27-6C68-25B9A739DEA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117" name="Object 116">
                        <a:extLst>
                          <a:ext uri="{FF2B5EF4-FFF2-40B4-BE49-F238E27FC236}">
                            <a16:creationId xmlns:a16="http://schemas.microsoft.com/office/drawing/2014/main" id="{02691022-220E-5027-F697-D641565B0531}"/>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19" imgW="114300" imgH="165100" progId="Equation.3">
                              <p:embed/>
                            </p:oleObj>
                          </mc:Choice>
                          <mc:Fallback>
                            <p:oleObj name="Equation" r:id="rId19" imgW="114300" imgH="165100" progId="Equation.3">
                              <p:embed/>
                              <p:pic>
                                <p:nvPicPr>
                                  <p:cNvPr id="117" name="Object 116">
                                    <a:extLst>
                                      <a:ext uri="{FF2B5EF4-FFF2-40B4-BE49-F238E27FC236}">
                                        <a16:creationId xmlns:a16="http://schemas.microsoft.com/office/drawing/2014/main" id="{9A89A540-A3FF-EA72-FC78-94D6A72795F0}"/>
                                      </a:ext>
                                    </a:extLst>
                                  </p:cNvPr>
                                  <p:cNvPicPr/>
                                  <p:nvPr/>
                                </p:nvPicPr>
                                <p:blipFill>
                                  <a:blip r:embed="rId20"/>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118" name="Group 117">
                    <a:extLst>
                      <a:ext uri="{FF2B5EF4-FFF2-40B4-BE49-F238E27FC236}">
                        <a16:creationId xmlns:a16="http://schemas.microsoft.com/office/drawing/2014/main" id="{177FC27D-CF44-21CE-861F-E9B2E533C849}"/>
                      </a:ext>
                    </a:extLst>
                  </p:cNvPr>
                  <p:cNvGrpSpPr/>
                  <p:nvPr/>
                </p:nvGrpSpPr>
                <p:grpSpPr>
                  <a:xfrm>
                    <a:off x="3456377" y="2549616"/>
                    <a:ext cx="2267793" cy="621784"/>
                    <a:chOff x="4032088" y="2139665"/>
                    <a:chExt cx="2267793" cy="621784"/>
                  </a:xfrm>
                </p:grpSpPr>
                <p:sp>
                  <p:nvSpPr>
                    <p:cNvPr id="121" name="Rectangle 120">
                      <a:extLst>
                        <a:ext uri="{FF2B5EF4-FFF2-40B4-BE49-F238E27FC236}">
                          <a16:creationId xmlns:a16="http://schemas.microsoft.com/office/drawing/2014/main" id="{E3EEDC0C-D95A-2471-9B4C-A9BC154C7E1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122" name="Rectangle 121">
                      <a:extLst>
                        <a:ext uri="{FF2B5EF4-FFF2-40B4-BE49-F238E27FC236}">
                          <a16:creationId xmlns:a16="http://schemas.microsoft.com/office/drawing/2014/main" id="{CF705C8F-EDD0-342F-3579-95EA424758F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119" name="Straight Arrow Connector 118">
                    <a:extLst>
                      <a:ext uri="{FF2B5EF4-FFF2-40B4-BE49-F238E27FC236}">
                        <a16:creationId xmlns:a16="http://schemas.microsoft.com/office/drawing/2014/main" id="{6042E3C6-17F4-0E9E-D19E-A94CC8F5547C}"/>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BB133EC1-273A-92F3-8345-60C39C7DD087}"/>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5" name="Rectangle 114">
                  <a:extLst>
                    <a:ext uri="{FF2B5EF4-FFF2-40B4-BE49-F238E27FC236}">
                      <a16:creationId xmlns:a16="http://schemas.microsoft.com/office/drawing/2014/main" id="{0DBA4593-2C90-3521-C62B-9DE5B19BD74C}"/>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16" name="Rectangle 115">
                  <a:extLst>
                    <a:ext uri="{FF2B5EF4-FFF2-40B4-BE49-F238E27FC236}">
                      <a16:creationId xmlns:a16="http://schemas.microsoft.com/office/drawing/2014/main" id="{E2CDA70F-37ED-B8AC-5E0E-96F8FF0F5756}"/>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105" name="Curved Connector 104">
                <a:extLst>
                  <a:ext uri="{FF2B5EF4-FFF2-40B4-BE49-F238E27FC236}">
                    <a16:creationId xmlns:a16="http://schemas.microsoft.com/office/drawing/2014/main" id="{74CDAEAC-CFBC-20B5-1F93-9EB143598C0D}"/>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277849F-CB59-CBBF-F76D-A142FCB3C647}"/>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8C51FC4E-DCEF-2C49-909B-6564F1145039}"/>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E1D04677-6B54-7B54-150C-5FA4329B837B}"/>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1F1290CD-5860-F033-2DB2-095B65E54AE5}"/>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10" name="Rectangle 109">
                <a:extLst>
                  <a:ext uri="{FF2B5EF4-FFF2-40B4-BE49-F238E27FC236}">
                    <a16:creationId xmlns:a16="http://schemas.microsoft.com/office/drawing/2014/main" id="{692A446D-5AA6-601B-C581-6DB1FCFA7B7B}"/>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11" name="Rectangle 110">
                <a:extLst>
                  <a:ext uri="{FF2B5EF4-FFF2-40B4-BE49-F238E27FC236}">
                    <a16:creationId xmlns:a16="http://schemas.microsoft.com/office/drawing/2014/main" id="{85A8D9A5-EB87-535C-23F4-EE83AB6B8A82}"/>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2" name="Rectangle 111">
                <a:extLst>
                  <a:ext uri="{FF2B5EF4-FFF2-40B4-BE49-F238E27FC236}">
                    <a16:creationId xmlns:a16="http://schemas.microsoft.com/office/drawing/2014/main" id="{3711F9CB-A70A-7941-059C-70740F7B6BFC}"/>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3" name="Rectangle 112">
                <a:extLst>
                  <a:ext uri="{FF2B5EF4-FFF2-40B4-BE49-F238E27FC236}">
                    <a16:creationId xmlns:a16="http://schemas.microsoft.com/office/drawing/2014/main" id="{5CC2F42B-6E12-0EC3-E486-219E7F61F937}"/>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91" name="Group 90">
              <a:extLst>
                <a:ext uri="{FF2B5EF4-FFF2-40B4-BE49-F238E27FC236}">
                  <a16:creationId xmlns:a16="http://schemas.microsoft.com/office/drawing/2014/main" id="{1ECDDE99-B70B-DFAE-D559-414148533006}"/>
                </a:ext>
              </a:extLst>
            </p:cNvPr>
            <p:cNvGrpSpPr/>
            <p:nvPr/>
          </p:nvGrpSpPr>
          <p:grpSpPr>
            <a:xfrm>
              <a:off x="1832127" y="1630363"/>
              <a:ext cx="6664650" cy="2947832"/>
              <a:chOff x="1832127" y="1630363"/>
              <a:chExt cx="6664650" cy="2947832"/>
            </a:xfrm>
          </p:grpSpPr>
          <p:pic>
            <p:nvPicPr>
              <p:cNvPr id="92" name="Graphic 91" descr="Baby outline">
                <a:extLst>
                  <a:ext uri="{FF2B5EF4-FFF2-40B4-BE49-F238E27FC236}">
                    <a16:creationId xmlns:a16="http://schemas.microsoft.com/office/drawing/2014/main" id="{CDE6A595-12EF-3E0E-F135-1D85C7AEA11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158574" y="3731847"/>
                <a:ext cx="701654" cy="701654"/>
              </a:xfrm>
              <a:prstGeom prst="rect">
                <a:avLst/>
              </a:prstGeom>
            </p:spPr>
          </p:pic>
          <p:pic>
            <p:nvPicPr>
              <p:cNvPr id="93" name="Graphic 62" descr="Woman outline">
                <a:extLst>
                  <a:ext uri="{FF2B5EF4-FFF2-40B4-BE49-F238E27FC236}">
                    <a16:creationId xmlns:a16="http://schemas.microsoft.com/office/drawing/2014/main" id="{0268D128-C0BA-3D51-9126-7BF5264442B4}"/>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94" name="Graphic 63" descr="Woman outline">
                <a:extLst>
                  <a:ext uri="{FF2B5EF4-FFF2-40B4-BE49-F238E27FC236}">
                    <a16:creationId xmlns:a16="http://schemas.microsoft.com/office/drawing/2014/main" id="{8646B4E3-4753-B413-58AE-4495FD910FF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95" name="Graphic 64" descr="Woman outline">
                <a:extLst>
                  <a:ext uri="{FF2B5EF4-FFF2-40B4-BE49-F238E27FC236}">
                    <a16:creationId xmlns:a16="http://schemas.microsoft.com/office/drawing/2014/main" id="{33CECAC6-1039-8AAF-9F9B-BD3973545EB2}"/>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96" name="Picture 4" descr="Antibodies : Production, Structure, and Classes">
                <a:extLst>
                  <a:ext uri="{FF2B5EF4-FFF2-40B4-BE49-F238E27FC236}">
                    <a16:creationId xmlns:a16="http://schemas.microsoft.com/office/drawing/2014/main" id="{E13AFE86-E4B7-7F64-2944-FDDE81ED93D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51D59207-D10F-9C70-501F-0F53965CAAD6}"/>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98" name="Rectangle 97">
                <a:extLst>
                  <a:ext uri="{FF2B5EF4-FFF2-40B4-BE49-F238E27FC236}">
                    <a16:creationId xmlns:a16="http://schemas.microsoft.com/office/drawing/2014/main" id="{06BAFC58-F32D-A39A-4B40-FD98FB5923AE}"/>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99" name="Straight Arrow Connector 98">
                <a:extLst>
                  <a:ext uri="{FF2B5EF4-FFF2-40B4-BE49-F238E27FC236}">
                    <a16:creationId xmlns:a16="http://schemas.microsoft.com/office/drawing/2014/main" id="{A5FAB6EA-D35A-D223-DB2F-42578FE7F3A5}"/>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61E39F32-B89C-3D25-135C-83EEB21BF656}"/>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a16="http://schemas.microsoft.com/office/drawing/2014/main" id="{93308A69-75A3-E40F-BDC5-09F82169F7B0}"/>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9231B410-D259-63F5-1766-94C7AD034A6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103" name="Picture 4" descr="Antibodies : Production, Structure, and Classes">
                <a:extLst>
                  <a:ext uri="{FF2B5EF4-FFF2-40B4-BE49-F238E27FC236}">
                    <a16:creationId xmlns:a16="http://schemas.microsoft.com/office/drawing/2014/main" id="{65291984-B749-C0DC-53B3-8E9390F73C3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123" name="Straight Arrow Connector 122">
            <a:extLst>
              <a:ext uri="{FF2B5EF4-FFF2-40B4-BE49-F238E27FC236}">
                <a16:creationId xmlns:a16="http://schemas.microsoft.com/office/drawing/2014/main" id="{7DD06382-EA1A-C5E7-A5C6-EF5C9968989D}"/>
              </a:ext>
            </a:extLst>
          </p:cNvPr>
          <p:cNvCxnSpPr>
            <a:cxnSpLocks/>
          </p:cNvCxnSpPr>
          <p:nvPr/>
        </p:nvCxnSpPr>
        <p:spPr>
          <a:xfrm>
            <a:off x="7073593" y="224728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24" name="Rectangle 123">
            <a:extLst>
              <a:ext uri="{FF2B5EF4-FFF2-40B4-BE49-F238E27FC236}">
                <a16:creationId xmlns:a16="http://schemas.microsoft.com/office/drawing/2014/main" id="{48E77AB6-60A2-3827-ECFD-FA53BC8793A0}"/>
              </a:ext>
            </a:extLst>
          </p:cNvPr>
          <p:cNvSpPr/>
          <p:nvPr/>
        </p:nvSpPr>
        <p:spPr>
          <a:xfrm>
            <a:off x="6216886" y="208739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25" name="Rectangle 124">
            <a:extLst>
              <a:ext uri="{FF2B5EF4-FFF2-40B4-BE49-F238E27FC236}">
                <a16:creationId xmlns:a16="http://schemas.microsoft.com/office/drawing/2014/main" id="{23F34054-42AD-5891-DFC7-C4C65527F563}"/>
              </a:ext>
            </a:extLst>
          </p:cNvPr>
          <p:cNvSpPr/>
          <p:nvPr/>
        </p:nvSpPr>
        <p:spPr>
          <a:xfrm>
            <a:off x="7681670" y="223334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126" name="Rectangle 125">
            <a:extLst>
              <a:ext uri="{FF2B5EF4-FFF2-40B4-BE49-F238E27FC236}">
                <a16:creationId xmlns:a16="http://schemas.microsoft.com/office/drawing/2014/main" id="{45C6FA4C-883D-0081-9A86-87100DA8F4E8}"/>
              </a:ext>
            </a:extLst>
          </p:cNvPr>
          <p:cNvSpPr/>
          <p:nvPr/>
        </p:nvSpPr>
        <p:spPr>
          <a:xfrm>
            <a:off x="9076916" y="215794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127" name="Rectangle 126">
            <a:extLst>
              <a:ext uri="{FF2B5EF4-FFF2-40B4-BE49-F238E27FC236}">
                <a16:creationId xmlns:a16="http://schemas.microsoft.com/office/drawing/2014/main" id="{B851FFFB-8AFB-2825-A635-A9842EFB16B9}"/>
              </a:ext>
            </a:extLst>
          </p:cNvPr>
          <p:cNvSpPr/>
          <p:nvPr/>
        </p:nvSpPr>
        <p:spPr>
          <a:xfrm>
            <a:off x="7201591" y="173210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8" name="Rectangle 127">
            <a:extLst>
              <a:ext uri="{FF2B5EF4-FFF2-40B4-BE49-F238E27FC236}">
                <a16:creationId xmlns:a16="http://schemas.microsoft.com/office/drawing/2014/main" id="{244A7DE2-AD76-F607-DBF9-31FEDF88A040}"/>
              </a:ext>
            </a:extLst>
          </p:cNvPr>
          <p:cNvSpPr/>
          <p:nvPr/>
        </p:nvSpPr>
        <p:spPr>
          <a:xfrm>
            <a:off x="8962908" y="173026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9" name="Rectangle 128">
            <a:extLst>
              <a:ext uri="{FF2B5EF4-FFF2-40B4-BE49-F238E27FC236}">
                <a16:creationId xmlns:a16="http://schemas.microsoft.com/office/drawing/2014/main" id="{EEDDAE60-C0C8-F966-835E-1BC3137B7129}"/>
              </a:ext>
            </a:extLst>
          </p:cNvPr>
          <p:cNvSpPr/>
          <p:nvPr/>
        </p:nvSpPr>
        <p:spPr>
          <a:xfrm>
            <a:off x="10422147" y="166114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30" name="Rectangle 129">
            <a:extLst>
              <a:ext uri="{FF2B5EF4-FFF2-40B4-BE49-F238E27FC236}">
                <a16:creationId xmlns:a16="http://schemas.microsoft.com/office/drawing/2014/main" id="{45448483-2C07-5BDA-4524-42AE0E1E8F7A}"/>
              </a:ext>
            </a:extLst>
          </p:cNvPr>
          <p:cNvSpPr/>
          <p:nvPr/>
        </p:nvSpPr>
        <p:spPr>
          <a:xfrm>
            <a:off x="6139917" y="170290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1" name="Rectangle 130">
            <a:extLst>
              <a:ext uri="{FF2B5EF4-FFF2-40B4-BE49-F238E27FC236}">
                <a16:creationId xmlns:a16="http://schemas.microsoft.com/office/drawing/2014/main" id="{5F219A1C-3D68-21FA-E804-29400F3AB9AC}"/>
              </a:ext>
            </a:extLst>
          </p:cNvPr>
          <p:cNvSpPr/>
          <p:nvPr/>
        </p:nvSpPr>
        <p:spPr>
          <a:xfrm>
            <a:off x="3964148" y="246348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2" name="Rectangle 131">
            <a:extLst>
              <a:ext uri="{FF2B5EF4-FFF2-40B4-BE49-F238E27FC236}">
                <a16:creationId xmlns:a16="http://schemas.microsoft.com/office/drawing/2014/main" id="{D14F3077-890A-E388-478B-9EC996839202}"/>
              </a:ext>
            </a:extLst>
          </p:cNvPr>
          <p:cNvSpPr/>
          <p:nvPr/>
        </p:nvSpPr>
        <p:spPr>
          <a:xfrm>
            <a:off x="5225714" y="171122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1514293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220700" y="2186165"/>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220700" y="2186165"/>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21EBC56-8091-DE09-AED4-06EEA15D7E8E}"/>
                  </a:ext>
                </a:extLst>
              </p:cNvPr>
              <p:cNvSpPr/>
              <p:nvPr/>
            </p:nvSpPr>
            <p:spPr>
              <a:xfrm>
                <a:off x="-183894" y="1308390"/>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𝑴</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oMath>
                  </m:oMathPara>
                </a14:m>
                <a:endParaRPr lang="en-US" sz="2500" b="1" i="1" dirty="0">
                  <a:ea typeface="Lucida Grande"/>
                  <a:cs typeface="Times New Roman"/>
                </a:endParaRPr>
              </a:p>
            </p:txBody>
          </p:sp>
        </mc:Choice>
        <mc:Fallback xmlns="">
          <p:sp>
            <p:nvSpPr>
              <p:cNvPr id="45" name="Rectangle 44">
                <a:extLst>
                  <a:ext uri="{FF2B5EF4-FFF2-40B4-BE49-F238E27FC236}">
                    <a16:creationId xmlns:a16="http://schemas.microsoft.com/office/drawing/2014/main" id="{821EBC56-8091-DE09-AED4-06EEA15D7E8E}"/>
                  </a:ext>
                </a:extLst>
              </p:cNvPr>
              <p:cNvSpPr>
                <a:spLocks noRot="1" noChangeAspect="1" noMove="1" noResize="1" noEditPoints="1" noAdjustHandles="1" noChangeArrowheads="1" noChangeShapeType="1" noTextEdit="1"/>
              </p:cNvSpPr>
              <p:nvPr/>
            </p:nvSpPr>
            <p:spPr>
              <a:xfrm>
                <a:off x="-183894" y="1308390"/>
                <a:ext cx="4397693" cy="822726"/>
              </a:xfrm>
              <a:prstGeom prst="rect">
                <a:avLst/>
              </a:prstGeom>
              <a:blipFill>
                <a:blip r:embed="rId19"/>
                <a:stretch>
                  <a:fillRect b="-7692"/>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433B2014-F327-1EF2-AA96-40533CDB44B4}"/>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89" name="Group 88">
            <a:extLst>
              <a:ext uri="{FF2B5EF4-FFF2-40B4-BE49-F238E27FC236}">
                <a16:creationId xmlns:a16="http://schemas.microsoft.com/office/drawing/2014/main" id="{B54B7328-37EE-519D-7715-D9173034E399}"/>
              </a:ext>
            </a:extLst>
          </p:cNvPr>
          <p:cNvGrpSpPr/>
          <p:nvPr/>
        </p:nvGrpSpPr>
        <p:grpSpPr>
          <a:xfrm>
            <a:off x="3870858" y="1877594"/>
            <a:ext cx="7930879" cy="3102812"/>
            <a:chOff x="758604" y="1475383"/>
            <a:chExt cx="7930879" cy="3102812"/>
          </a:xfrm>
        </p:grpSpPr>
        <p:grpSp>
          <p:nvGrpSpPr>
            <p:cNvPr id="90" name="Group 89">
              <a:extLst>
                <a:ext uri="{FF2B5EF4-FFF2-40B4-BE49-F238E27FC236}">
                  <a16:creationId xmlns:a16="http://schemas.microsoft.com/office/drawing/2014/main" id="{5243B7DD-CF14-ED35-50FA-3D7DBD7398F6}"/>
                </a:ext>
              </a:extLst>
            </p:cNvPr>
            <p:cNvGrpSpPr/>
            <p:nvPr/>
          </p:nvGrpSpPr>
          <p:grpSpPr>
            <a:xfrm>
              <a:off x="758604" y="1475383"/>
              <a:ext cx="7930879" cy="2260221"/>
              <a:chOff x="635057" y="797501"/>
              <a:chExt cx="7930879" cy="2260221"/>
            </a:xfrm>
          </p:grpSpPr>
          <p:grpSp>
            <p:nvGrpSpPr>
              <p:cNvPr id="104" name="Group 103">
                <a:extLst>
                  <a:ext uri="{FF2B5EF4-FFF2-40B4-BE49-F238E27FC236}">
                    <a16:creationId xmlns:a16="http://schemas.microsoft.com/office/drawing/2014/main" id="{EE5043D3-DB7C-D4B6-8E1B-3B962A12EA23}"/>
                  </a:ext>
                </a:extLst>
              </p:cNvPr>
              <p:cNvGrpSpPr/>
              <p:nvPr/>
            </p:nvGrpSpPr>
            <p:grpSpPr>
              <a:xfrm>
                <a:off x="4545362" y="1525402"/>
                <a:ext cx="4020574" cy="1448257"/>
                <a:chOff x="3433421" y="1996212"/>
                <a:chExt cx="4020574" cy="1448257"/>
              </a:xfrm>
            </p:grpSpPr>
            <p:grpSp>
              <p:nvGrpSpPr>
                <p:cNvPr id="114" name="Group 113">
                  <a:extLst>
                    <a:ext uri="{FF2B5EF4-FFF2-40B4-BE49-F238E27FC236}">
                      <a16:creationId xmlns:a16="http://schemas.microsoft.com/office/drawing/2014/main" id="{12F6C7C0-C10C-467E-60B5-255222479AE9}"/>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117" name="Object 116">
                        <a:extLst>
                          <a:ext uri="{FF2B5EF4-FFF2-40B4-BE49-F238E27FC236}">
                            <a16:creationId xmlns:a16="http://schemas.microsoft.com/office/drawing/2014/main" id="{9A89A540-A3FF-EA72-FC78-94D6A72795F0}"/>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20" imgW="114300" imgH="165100" progId="Equation.3">
                              <p:embed/>
                            </p:oleObj>
                          </mc:Choice>
                          <mc:Fallback>
                            <p:oleObj name="Equation" r:id="rId20" imgW="114300" imgH="165100" progId="Equation.3">
                              <p:embed/>
                              <p:pic>
                                <p:nvPicPr>
                                  <p:cNvPr id="73" name="Object 72">
                                    <a:extLst>
                                      <a:ext uri="{FF2B5EF4-FFF2-40B4-BE49-F238E27FC236}">
                                        <a16:creationId xmlns:a16="http://schemas.microsoft.com/office/drawing/2014/main" id="{7D2A82F9-191D-41BE-C55C-9D7FF12C297F}"/>
                                      </a:ext>
                                    </a:extLst>
                                  </p:cNvPr>
                                  <p:cNvPicPr/>
                                  <p:nvPr/>
                                </p:nvPicPr>
                                <p:blipFill>
                                  <a:blip r:embed="rId21"/>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118" name="Group 117">
                    <a:extLst>
                      <a:ext uri="{FF2B5EF4-FFF2-40B4-BE49-F238E27FC236}">
                        <a16:creationId xmlns:a16="http://schemas.microsoft.com/office/drawing/2014/main" id="{3097F8CD-26FE-44C0-2BEA-7CAB3E798355}"/>
                      </a:ext>
                    </a:extLst>
                  </p:cNvPr>
                  <p:cNvGrpSpPr/>
                  <p:nvPr/>
                </p:nvGrpSpPr>
                <p:grpSpPr>
                  <a:xfrm>
                    <a:off x="3456377" y="2549616"/>
                    <a:ext cx="2267793" cy="621784"/>
                    <a:chOff x="4032088" y="2139665"/>
                    <a:chExt cx="2267793" cy="621784"/>
                  </a:xfrm>
                </p:grpSpPr>
                <p:sp>
                  <p:nvSpPr>
                    <p:cNvPr id="121" name="Rectangle 120">
                      <a:extLst>
                        <a:ext uri="{FF2B5EF4-FFF2-40B4-BE49-F238E27FC236}">
                          <a16:creationId xmlns:a16="http://schemas.microsoft.com/office/drawing/2014/main" id="{5BEBC7FD-48EE-4D2A-E077-F0A7660EB4D6}"/>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122" name="Rectangle 121">
                      <a:extLst>
                        <a:ext uri="{FF2B5EF4-FFF2-40B4-BE49-F238E27FC236}">
                          <a16:creationId xmlns:a16="http://schemas.microsoft.com/office/drawing/2014/main" id="{61DA9E95-FB43-E67B-DC9F-D84D9EF115D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119" name="Straight Arrow Connector 118">
                    <a:extLst>
                      <a:ext uri="{FF2B5EF4-FFF2-40B4-BE49-F238E27FC236}">
                        <a16:creationId xmlns:a16="http://schemas.microsoft.com/office/drawing/2014/main" id="{6EAC59F0-6605-34C1-ECF5-77B1A5B95E69}"/>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B6EFDCB5-B806-F71B-2C05-75A24DCE46DC}"/>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5" name="Rectangle 114">
                  <a:extLst>
                    <a:ext uri="{FF2B5EF4-FFF2-40B4-BE49-F238E27FC236}">
                      <a16:creationId xmlns:a16="http://schemas.microsoft.com/office/drawing/2014/main" id="{17644E26-CCE9-4250-A9DE-887DAD86ECC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16" name="Rectangle 115">
                  <a:extLst>
                    <a:ext uri="{FF2B5EF4-FFF2-40B4-BE49-F238E27FC236}">
                      <a16:creationId xmlns:a16="http://schemas.microsoft.com/office/drawing/2014/main" id="{38B31F69-6620-9575-48E5-EE9DF483DCBA}"/>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105" name="Curved Connector 104">
                <a:extLst>
                  <a:ext uri="{FF2B5EF4-FFF2-40B4-BE49-F238E27FC236}">
                    <a16:creationId xmlns:a16="http://schemas.microsoft.com/office/drawing/2014/main" id="{9983C119-8300-11BE-9FDA-DF08262FB919}"/>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B4DA6B1-925D-6431-43AA-31CE556C8991}"/>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CDC0C926-61B5-8254-7006-7FF62DABF830}"/>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6E01FD64-762C-6AA0-BFE7-22DEE7157C9A}"/>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195B5B01-B739-8C73-5EFD-D87CED423A97}"/>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10" name="Rectangle 109">
                <a:extLst>
                  <a:ext uri="{FF2B5EF4-FFF2-40B4-BE49-F238E27FC236}">
                    <a16:creationId xmlns:a16="http://schemas.microsoft.com/office/drawing/2014/main" id="{383E8733-F6CA-B452-110B-9EBF153254AC}"/>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11" name="Rectangle 110">
                <a:extLst>
                  <a:ext uri="{FF2B5EF4-FFF2-40B4-BE49-F238E27FC236}">
                    <a16:creationId xmlns:a16="http://schemas.microsoft.com/office/drawing/2014/main" id="{D05B6B45-1482-7764-ED71-24D7196D2DF5}"/>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2" name="Rectangle 111">
                <a:extLst>
                  <a:ext uri="{FF2B5EF4-FFF2-40B4-BE49-F238E27FC236}">
                    <a16:creationId xmlns:a16="http://schemas.microsoft.com/office/drawing/2014/main" id="{C5CBDD02-3B7F-ABF1-1FE6-D3097E2B9787}"/>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3" name="Rectangle 112">
                <a:extLst>
                  <a:ext uri="{FF2B5EF4-FFF2-40B4-BE49-F238E27FC236}">
                    <a16:creationId xmlns:a16="http://schemas.microsoft.com/office/drawing/2014/main" id="{1B1EE9CB-5434-ED9B-737C-93361B1294C7}"/>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91" name="Group 90">
              <a:extLst>
                <a:ext uri="{FF2B5EF4-FFF2-40B4-BE49-F238E27FC236}">
                  <a16:creationId xmlns:a16="http://schemas.microsoft.com/office/drawing/2014/main" id="{1B4C4FFE-6353-536E-5375-3F7D631DEDD1}"/>
                </a:ext>
              </a:extLst>
            </p:cNvPr>
            <p:cNvGrpSpPr/>
            <p:nvPr/>
          </p:nvGrpSpPr>
          <p:grpSpPr>
            <a:xfrm>
              <a:off x="1832127" y="1630363"/>
              <a:ext cx="6664650" cy="2947832"/>
              <a:chOff x="1832127" y="1630363"/>
              <a:chExt cx="6664650" cy="2947832"/>
            </a:xfrm>
          </p:grpSpPr>
          <p:pic>
            <p:nvPicPr>
              <p:cNvPr id="92" name="Graphic 91" descr="Baby outline">
                <a:extLst>
                  <a:ext uri="{FF2B5EF4-FFF2-40B4-BE49-F238E27FC236}">
                    <a16:creationId xmlns:a16="http://schemas.microsoft.com/office/drawing/2014/main" id="{E136A9F6-649E-9EE8-01B0-11627B3C1E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58574" y="3731847"/>
                <a:ext cx="701654" cy="701654"/>
              </a:xfrm>
              <a:prstGeom prst="rect">
                <a:avLst/>
              </a:prstGeom>
            </p:spPr>
          </p:pic>
          <p:pic>
            <p:nvPicPr>
              <p:cNvPr id="93" name="Graphic 62" descr="Woman outline">
                <a:extLst>
                  <a:ext uri="{FF2B5EF4-FFF2-40B4-BE49-F238E27FC236}">
                    <a16:creationId xmlns:a16="http://schemas.microsoft.com/office/drawing/2014/main" id="{FEC335EC-C69D-D359-41D3-B2901DACDE2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94" name="Graphic 63" descr="Woman outline">
                <a:extLst>
                  <a:ext uri="{FF2B5EF4-FFF2-40B4-BE49-F238E27FC236}">
                    <a16:creationId xmlns:a16="http://schemas.microsoft.com/office/drawing/2014/main" id="{C2E768A7-B549-151A-895E-CFA74593081A}"/>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95" name="Graphic 64" descr="Woman outline">
                <a:extLst>
                  <a:ext uri="{FF2B5EF4-FFF2-40B4-BE49-F238E27FC236}">
                    <a16:creationId xmlns:a16="http://schemas.microsoft.com/office/drawing/2014/main" id="{627C789D-475F-B9E0-8FB8-B401299410F5}"/>
                  </a:ext>
                </a:extLst>
              </p:cNvPr>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96" name="Picture 4" descr="Antibodies : Production, Structure, and Classes">
                <a:extLst>
                  <a:ext uri="{FF2B5EF4-FFF2-40B4-BE49-F238E27FC236}">
                    <a16:creationId xmlns:a16="http://schemas.microsoft.com/office/drawing/2014/main" id="{DBE33CE2-EAC4-D04A-BCB5-AEBADFFEDBDC}"/>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B840A7EE-EC06-7AF9-613E-7FAA4C3AB786}"/>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98" name="Rectangle 97">
                <a:extLst>
                  <a:ext uri="{FF2B5EF4-FFF2-40B4-BE49-F238E27FC236}">
                    <a16:creationId xmlns:a16="http://schemas.microsoft.com/office/drawing/2014/main" id="{8FD23021-1454-B741-456B-EB035FE669C7}"/>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99" name="Straight Arrow Connector 98">
                <a:extLst>
                  <a:ext uri="{FF2B5EF4-FFF2-40B4-BE49-F238E27FC236}">
                    <a16:creationId xmlns:a16="http://schemas.microsoft.com/office/drawing/2014/main" id="{D13669FE-595E-CA4E-AA98-3B5E214CDE9E}"/>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C4E7BC8E-2D6D-0531-EDC9-19D008431D89}"/>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a16="http://schemas.microsoft.com/office/drawing/2014/main" id="{887F5C67-A9D6-AE53-C948-0E5E4F715D6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8B514DF5-2C4B-9A1B-72C8-9DD1B1DE68B2}"/>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103" name="Picture 4" descr="Antibodies : Production, Structure, and Classes">
                <a:extLst>
                  <a:ext uri="{FF2B5EF4-FFF2-40B4-BE49-F238E27FC236}">
                    <a16:creationId xmlns:a16="http://schemas.microsoft.com/office/drawing/2014/main" id="{5C16CD5B-5FAD-58E2-2820-95E8819B6FA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123" name="Straight Arrow Connector 122">
            <a:extLst>
              <a:ext uri="{FF2B5EF4-FFF2-40B4-BE49-F238E27FC236}">
                <a16:creationId xmlns:a16="http://schemas.microsoft.com/office/drawing/2014/main" id="{D4679B6D-B9D1-304B-4861-16FE10265F45}"/>
              </a:ext>
            </a:extLst>
          </p:cNvPr>
          <p:cNvCxnSpPr>
            <a:cxnSpLocks/>
          </p:cNvCxnSpPr>
          <p:nvPr/>
        </p:nvCxnSpPr>
        <p:spPr>
          <a:xfrm>
            <a:off x="7073593" y="224728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24" name="Rectangle 123">
            <a:extLst>
              <a:ext uri="{FF2B5EF4-FFF2-40B4-BE49-F238E27FC236}">
                <a16:creationId xmlns:a16="http://schemas.microsoft.com/office/drawing/2014/main" id="{46B2C553-DB91-30C5-0416-B5891C5D135D}"/>
              </a:ext>
            </a:extLst>
          </p:cNvPr>
          <p:cNvSpPr/>
          <p:nvPr/>
        </p:nvSpPr>
        <p:spPr>
          <a:xfrm>
            <a:off x="6216886" y="208739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25" name="Rectangle 124">
            <a:extLst>
              <a:ext uri="{FF2B5EF4-FFF2-40B4-BE49-F238E27FC236}">
                <a16:creationId xmlns:a16="http://schemas.microsoft.com/office/drawing/2014/main" id="{D4E5B383-8F33-5007-0F88-DBB47BAF984B}"/>
              </a:ext>
            </a:extLst>
          </p:cNvPr>
          <p:cNvSpPr/>
          <p:nvPr/>
        </p:nvSpPr>
        <p:spPr>
          <a:xfrm>
            <a:off x="7681670" y="223334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126" name="Rectangle 125">
            <a:extLst>
              <a:ext uri="{FF2B5EF4-FFF2-40B4-BE49-F238E27FC236}">
                <a16:creationId xmlns:a16="http://schemas.microsoft.com/office/drawing/2014/main" id="{01461E4E-9F40-F90A-2B80-492A051E9E4B}"/>
              </a:ext>
            </a:extLst>
          </p:cNvPr>
          <p:cNvSpPr/>
          <p:nvPr/>
        </p:nvSpPr>
        <p:spPr>
          <a:xfrm>
            <a:off x="9076916" y="215794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127" name="Rectangle 126">
            <a:extLst>
              <a:ext uri="{FF2B5EF4-FFF2-40B4-BE49-F238E27FC236}">
                <a16:creationId xmlns:a16="http://schemas.microsoft.com/office/drawing/2014/main" id="{429B8429-E654-E219-3129-05034B10BEDF}"/>
              </a:ext>
            </a:extLst>
          </p:cNvPr>
          <p:cNvSpPr/>
          <p:nvPr/>
        </p:nvSpPr>
        <p:spPr>
          <a:xfrm>
            <a:off x="7201591" y="173210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8" name="Rectangle 127">
            <a:extLst>
              <a:ext uri="{FF2B5EF4-FFF2-40B4-BE49-F238E27FC236}">
                <a16:creationId xmlns:a16="http://schemas.microsoft.com/office/drawing/2014/main" id="{9BE3AAC9-93FA-E9BA-EAC0-0F70C0E4F4EB}"/>
              </a:ext>
            </a:extLst>
          </p:cNvPr>
          <p:cNvSpPr/>
          <p:nvPr/>
        </p:nvSpPr>
        <p:spPr>
          <a:xfrm>
            <a:off x="8962908" y="173026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9" name="Rectangle 128">
            <a:extLst>
              <a:ext uri="{FF2B5EF4-FFF2-40B4-BE49-F238E27FC236}">
                <a16:creationId xmlns:a16="http://schemas.microsoft.com/office/drawing/2014/main" id="{926F9ED5-D611-0A55-E9E6-B0841F689883}"/>
              </a:ext>
            </a:extLst>
          </p:cNvPr>
          <p:cNvSpPr/>
          <p:nvPr/>
        </p:nvSpPr>
        <p:spPr>
          <a:xfrm>
            <a:off x="10422147" y="166114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30" name="Rectangle 129">
            <a:extLst>
              <a:ext uri="{FF2B5EF4-FFF2-40B4-BE49-F238E27FC236}">
                <a16:creationId xmlns:a16="http://schemas.microsoft.com/office/drawing/2014/main" id="{D10C85D0-3435-BFFA-EE14-9ACC0BF4D4D0}"/>
              </a:ext>
            </a:extLst>
          </p:cNvPr>
          <p:cNvSpPr/>
          <p:nvPr/>
        </p:nvSpPr>
        <p:spPr>
          <a:xfrm>
            <a:off x="6139917" y="170290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1" name="Rectangle 130">
            <a:extLst>
              <a:ext uri="{FF2B5EF4-FFF2-40B4-BE49-F238E27FC236}">
                <a16:creationId xmlns:a16="http://schemas.microsoft.com/office/drawing/2014/main" id="{039B19B4-4154-A05A-29D2-B67DCF25681E}"/>
              </a:ext>
            </a:extLst>
          </p:cNvPr>
          <p:cNvSpPr/>
          <p:nvPr/>
        </p:nvSpPr>
        <p:spPr>
          <a:xfrm>
            <a:off x="3964148" y="246348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2" name="Rectangle 131">
            <a:extLst>
              <a:ext uri="{FF2B5EF4-FFF2-40B4-BE49-F238E27FC236}">
                <a16:creationId xmlns:a16="http://schemas.microsoft.com/office/drawing/2014/main" id="{12232FD2-439A-6C88-2436-0654A44DEC74}"/>
              </a:ext>
            </a:extLst>
          </p:cNvPr>
          <p:cNvSpPr/>
          <p:nvPr/>
        </p:nvSpPr>
        <p:spPr>
          <a:xfrm>
            <a:off x="5225714" y="171122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8332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8F7F97FE-F8FA-6C13-5729-0BB171C19DDF}"/>
                  </a:ext>
                </a:extLst>
              </p:cNvPr>
              <p:cNvSpPr txBox="1">
                <a:spLocks/>
              </p:cNvSpPr>
              <p:nvPr/>
            </p:nvSpPr>
            <p:spPr>
              <a:xfrm>
                <a:off x="0" y="2918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Duration of maternal immunity for measles for naturally infected vs. vaccinated mothers </a:t>
                </a:r>
                <a14:m>
                  <m:oMath xmlns:m="http://schemas.openxmlformats.org/officeDocument/2006/math">
                    <m:r>
                      <a:rPr lang="en-US" sz="3300" i="1" smtClean="0">
                        <a:latin typeface="Cambria Math" panose="02040503050406030204" pitchFamily="18" charset="0"/>
                        <a:ea typeface="Cambria Math" panose="02040503050406030204" pitchFamily="18" charset="0"/>
                      </a:rPr>
                      <m:t>→</m:t>
                    </m:r>
                  </m:oMath>
                </a14:m>
                <a:r>
                  <a:rPr lang="en-US" sz="3300" dirty="0">
                    <a:latin typeface="+mn-lt"/>
                  </a:rPr>
                  <a:t> will impact dynamical predictions!</a:t>
                </a:r>
              </a:p>
            </p:txBody>
          </p:sp>
        </mc:Choice>
        <mc:Fallback xmlns="">
          <p:sp>
            <p:nvSpPr>
              <p:cNvPr id="12" name="Title 1">
                <a:extLst>
                  <a:ext uri="{FF2B5EF4-FFF2-40B4-BE49-F238E27FC236}">
                    <a16:creationId xmlns:a16="http://schemas.microsoft.com/office/drawing/2014/main" id="{8F7F97FE-F8FA-6C13-5729-0BB171C19DDF}"/>
                  </a:ext>
                </a:extLst>
              </p:cNvPr>
              <p:cNvSpPr txBox="1">
                <a:spLocks noRot="1" noChangeAspect="1" noMove="1" noResize="1" noEditPoints="1" noAdjustHandles="1" noChangeArrowheads="1" noChangeShapeType="1" noTextEdit="1"/>
              </p:cNvSpPr>
              <p:nvPr/>
            </p:nvSpPr>
            <p:spPr>
              <a:xfrm>
                <a:off x="0" y="29183"/>
                <a:ext cx="12192000" cy="1325563"/>
              </a:xfrm>
              <a:prstGeom prst="rect">
                <a:avLst/>
              </a:prstGeom>
              <a:blipFill>
                <a:blip r:embed="rId5"/>
                <a:stretch>
                  <a:fillRect r="-208" b="-3810"/>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F67549BE-792C-1FC1-5C34-AF5009CDEB7A}"/>
              </a:ext>
            </a:extLst>
          </p:cNvPr>
          <p:cNvSpPr txBox="1">
            <a:spLocks/>
          </p:cNvSpPr>
          <p:nvPr/>
        </p:nvSpPr>
        <p:spPr>
          <a:xfrm>
            <a:off x="7006774" y="6304837"/>
            <a:ext cx="5137256" cy="52398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300" i="1" dirty="0">
                <a:latin typeface="+mn-lt"/>
              </a:rPr>
              <a:t>incorporating maternal immunity</a:t>
            </a:r>
          </a:p>
        </p:txBody>
      </p:sp>
      <p:pic>
        <p:nvPicPr>
          <p:cNvPr id="47" name="Picture 46">
            <a:extLst>
              <a:ext uri="{FF2B5EF4-FFF2-40B4-BE49-F238E27FC236}">
                <a16:creationId xmlns:a16="http://schemas.microsoft.com/office/drawing/2014/main" id="{456D91D7-A1EE-B38A-A424-820B9489013C}"/>
              </a:ext>
            </a:extLst>
          </p:cNvPr>
          <p:cNvPicPr>
            <a:picLocks noChangeAspect="1"/>
          </p:cNvPicPr>
          <p:nvPr/>
        </p:nvPicPr>
        <p:blipFill>
          <a:blip r:embed="rId6"/>
          <a:stretch>
            <a:fillRect/>
          </a:stretch>
        </p:blipFill>
        <p:spPr>
          <a:xfrm>
            <a:off x="6422140" y="2004519"/>
            <a:ext cx="5137256" cy="4109804"/>
          </a:xfrm>
          <a:prstGeom prst="rect">
            <a:avLst/>
          </a:prstGeom>
        </p:spPr>
      </p:pic>
      <p:pic>
        <p:nvPicPr>
          <p:cNvPr id="49" name="Picture 48" descr="Chart, line chart&#10;&#10;Description automatically generated">
            <a:extLst>
              <a:ext uri="{FF2B5EF4-FFF2-40B4-BE49-F238E27FC236}">
                <a16:creationId xmlns:a16="http://schemas.microsoft.com/office/drawing/2014/main" id="{30B3AB1B-EA47-E4B6-DCDF-FC077E658332}"/>
              </a:ext>
            </a:extLst>
          </p:cNvPr>
          <p:cNvPicPr>
            <a:picLocks noChangeAspect="1"/>
          </p:cNvPicPr>
          <p:nvPr/>
        </p:nvPicPr>
        <p:blipFill>
          <a:blip r:embed="rId7"/>
          <a:stretch>
            <a:fillRect/>
          </a:stretch>
        </p:blipFill>
        <p:spPr>
          <a:xfrm>
            <a:off x="172529" y="1640624"/>
            <a:ext cx="5923471" cy="3913722"/>
          </a:xfrm>
          <a:prstGeom prst="rect">
            <a:avLst/>
          </a:prstGeom>
        </p:spPr>
      </p:pic>
      <p:sp>
        <p:nvSpPr>
          <p:cNvPr id="50" name="TextBox 49">
            <a:extLst>
              <a:ext uri="{FF2B5EF4-FFF2-40B4-BE49-F238E27FC236}">
                <a16:creationId xmlns:a16="http://schemas.microsoft.com/office/drawing/2014/main" id="{FA3FE390-565F-37C9-9288-70B6447F96D1}"/>
              </a:ext>
            </a:extLst>
          </p:cNvPr>
          <p:cNvSpPr txBox="1"/>
          <p:nvPr/>
        </p:nvSpPr>
        <p:spPr>
          <a:xfrm>
            <a:off x="0" y="6488668"/>
            <a:ext cx="2736268" cy="369332"/>
          </a:xfrm>
          <a:prstGeom prst="rect">
            <a:avLst/>
          </a:prstGeom>
          <a:solidFill>
            <a:schemeClr val="bg1"/>
          </a:solidFill>
        </p:spPr>
        <p:txBody>
          <a:bodyPr wrap="square" rtlCol="0">
            <a:spAutoFit/>
          </a:bodyPr>
          <a:lstStyle/>
          <a:p>
            <a:r>
              <a:rPr lang="en-US" dirty="0" err="1">
                <a:cs typeface="Franklin Gothic Medium"/>
              </a:rPr>
              <a:t>Leuridan</a:t>
            </a:r>
            <a:r>
              <a:rPr lang="en-US" dirty="0">
                <a:cs typeface="Franklin Gothic Medium"/>
              </a:rPr>
              <a:t> et al. 2010. </a:t>
            </a:r>
            <a:r>
              <a:rPr lang="en-US" i="1" dirty="0">
                <a:cs typeface="Franklin Gothic Medium"/>
              </a:rPr>
              <a:t>BMJ.</a:t>
            </a:r>
          </a:p>
        </p:txBody>
      </p:sp>
    </p:spTree>
    <p:extLst>
      <p:ext uri="{BB962C8B-B14F-4D97-AF65-F5344CB8AC3E}">
        <p14:creationId xmlns:p14="http://schemas.microsoft.com/office/powerpoint/2010/main" val="3770180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54444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p>
              <a:p>
                <a:r>
                  <a:rPr lang="en-US" b="1" dirty="0"/>
                  <a:t>Even </a:t>
                </a:r>
                <a:r>
                  <a:rPr lang="en-US" b="1" dirty="0" err="1"/>
                  <a:t>susceptibles</a:t>
                </a:r>
                <a:r>
                  <a:rPr lang="en-US" b="1" dirty="0"/>
                  <a:t> will not become infected 				       because the disease will not spread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oMath>
                </a14:m>
                <a:r>
                  <a:rPr lang="en-US" b="1" dirty="0"/>
                  <a:t>).</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5444464"/>
              </a:xfrm>
              <a:prstGeom prst="rect">
                <a:avLst/>
              </a:prstGeom>
              <a:blipFill>
                <a:blip r:embed="rId3"/>
                <a:stretch>
                  <a:fillRect l="-955" t="-2564" r="-1486" b="-932"/>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ED97D38C-3D6E-75CB-8298-87D4D51D8D9B}"/>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8072866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61D6A70-29F6-B4D9-1D62-374D68AED30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76845" y="1391997"/>
            <a:ext cx="12192000"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Directly-transmitted</a:t>
            </a:r>
            <a:r>
              <a:rPr lang="en-US" dirty="0">
                <a:effectLst/>
                <a:latin typeface="Calibri" panose="020F0502020204030204" pitchFamily="34" charset="0"/>
                <a:cs typeface="Calibri" panose="020F0502020204030204" pitchFamily="34" charset="0"/>
              </a:rPr>
              <a:t> diseases are transmitted via exchange of bodily fluids</a:t>
            </a:r>
          </a:p>
          <a:p>
            <a:pPr lvl="1"/>
            <a:r>
              <a:rPr lang="en-US" sz="2600" dirty="0">
                <a:effectLst/>
                <a:latin typeface="Calibri" panose="020F0502020204030204" pitchFamily="34" charset="0"/>
                <a:cs typeface="Calibri" panose="020F0502020204030204" pitchFamily="34" charset="0"/>
              </a:rPr>
              <a:t>Droplet (&gt; 5 microns ) spread or direct contact</a:t>
            </a:r>
          </a:p>
          <a:p>
            <a:pPr lvl="1"/>
            <a:r>
              <a:rPr lang="en-US" sz="2600" dirty="0">
                <a:effectLst/>
                <a:latin typeface="Calibri" panose="020F0502020204030204" pitchFamily="34" charset="0"/>
                <a:cs typeface="Calibri" panose="020F0502020204030204" pitchFamily="34" charset="0"/>
              </a:rPr>
              <a:t>Includes sexually-transmitted pathogens, though often modeled with a more complex contact network</a:t>
            </a:r>
          </a:p>
          <a:p>
            <a:pPr lvl="1"/>
            <a:r>
              <a:rPr lang="en-US" sz="2600" dirty="0">
                <a:latin typeface="Calibri" panose="020F0502020204030204" pitchFamily="34" charset="0"/>
                <a:cs typeface="Calibri" panose="020F0502020204030204" pitchFamily="34" charset="0"/>
              </a:rPr>
              <a:t>Smallpox </a:t>
            </a:r>
            <a:r>
              <a:rPr lang="en-US" sz="2600" i="1" dirty="0">
                <a:latin typeface="Calibri" panose="020F0502020204030204" pitchFamily="34" charset="0"/>
                <a:cs typeface="Calibri" panose="020F0502020204030204" pitchFamily="34" charset="0"/>
              </a:rPr>
              <a:t>(Variola </a:t>
            </a:r>
            <a:r>
              <a:rPr lang="en-US" sz="2600" dirty="0">
                <a:latin typeface="Calibri" panose="020F0502020204030204" pitchFamily="34" charset="0"/>
                <a:cs typeface="Calibri" panose="020F0502020204030204" pitchFamily="34" charset="0"/>
              </a:rPr>
              <a:t>spp.)</a:t>
            </a:r>
            <a:r>
              <a:rPr lang="en-US" sz="2600" i="1" dirty="0">
                <a:latin typeface="Calibri" panose="020F0502020204030204" pitchFamily="34" charset="0"/>
                <a:cs typeface="Calibri" panose="020F0502020204030204" pitchFamily="34" charset="0"/>
              </a:rPr>
              <a:t>,</a:t>
            </a:r>
            <a:r>
              <a:rPr lang="en-US" sz="2600" dirty="0">
                <a:latin typeface="Calibri" panose="020F0502020204030204" pitchFamily="34" charset="0"/>
                <a:cs typeface="Calibri" panose="020F0502020204030204" pitchFamily="34" charset="0"/>
              </a:rPr>
              <a:t> HIV, Mononucleosis (</a:t>
            </a:r>
            <a:r>
              <a:rPr lang="en-US" sz="2600" i="1" dirty="0">
                <a:latin typeface="Calibri" panose="020F0502020204030204" pitchFamily="34" charset="0"/>
                <a:cs typeface="Calibri" panose="020F0502020204030204" pitchFamily="34" charset="0"/>
              </a:rPr>
              <a:t>Epstein Barr virus</a:t>
            </a:r>
            <a:r>
              <a:rPr lang="en-US" sz="2600" dirty="0">
                <a:latin typeface="Calibri" panose="020F0502020204030204" pitchFamily="34" charset="0"/>
                <a:cs typeface="Calibri" panose="020F0502020204030204" pitchFamily="34" charset="0"/>
              </a:rPr>
              <a:t>)</a:t>
            </a:r>
            <a:endParaRPr lang="en-US" sz="2600" dirty="0">
              <a:effectLst/>
              <a:latin typeface="Calibri" panose="020F0502020204030204" pitchFamily="34" charset="0"/>
              <a:cs typeface="Calibri" panose="020F0502020204030204" pitchFamily="34" charset="0"/>
            </a:endParaRPr>
          </a:p>
          <a:p>
            <a:r>
              <a:rPr lang="en-US" b="1" dirty="0">
                <a:solidFill>
                  <a:srgbClr val="AC50F3"/>
                </a:solidFill>
                <a:effectLst/>
                <a:latin typeface="Calibri" panose="020F0502020204030204" pitchFamily="34" charset="0"/>
                <a:cs typeface="Calibri" panose="020F0502020204030204" pitchFamily="34" charset="0"/>
              </a:rPr>
              <a:t>Indirectly-transmitted</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are transmitted via droplets retained in air</a:t>
            </a:r>
          </a:p>
          <a:p>
            <a:pPr lvl="1"/>
            <a:r>
              <a:rPr lang="en-US" sz="2600" dirty="0">
                <a:latin typeface="Calibri" panose="020F0502020204030204" pitchFamily="34" charset="0"/>
                <a:cs typeface="Calibri" panose="020F0502020204030204" pitchFamily="34" charset="0"/>
              </a:rPr>
              <a:t>Droplets </a:t>
            </a:r>
            <a:r>
              <a:rPr lang="en-US" sz="2600" dirty="0">
                <a:effectLst/>
                <a:latin typeface="Calibri" panose="020F0502020204030204" pitchFamily="34" charset="0"/>
                <a:cs typeface="Calibri" panose="020F0502020204030204" pitchFamily="34" charset="0"/>
              </a:rPr>
              <a:t>&lt; 5 microns in diameter</a:t>
            </a:r>
            <a:endParaRPr lang="en-US" sz="2600" dirty="0">
              <a:latin typeface="Calibri" panose="020F0502020204030204" pitchFamily="34" charset="0"/>
              <a:cs typeface="Calibri" panose="020F0502020204030204" pitchFamily="34" charset="0"/>
            </a:endParaRPr>
          </a:p>
          <a:p>
            <a:pPr lvl="1"/>
            <a:r>
              <a:rPr lang="en-US" sz="2600" dirty="0">
                <a:latin typeface="Calibri" panose="020F0502020204030204" pitchFamily="34" charset="0"/>
                <a:cs typeface="Calibri" panose="020F0502020204030204" pitchFamily="34" charset="0"/>
              </a:rPr>
              <a:t>Measles, COVID (</a:t>
            </a:r>
            <a:r>
              <a:rPr lang="en-US" sz="2600" i="1" dirty="0">
                <a:latin typeface="Calibri" panose="020F0502020204030204" pitchFamily="34" charset="0"/>
                <a:cs typeface="Calibri" panose="020F0502020204030204" pitchFamily="34" charset="0"/>
              </a:rPr>
              <a:t>SARS-CoV-2</a:t>
            </a:r>
            <a:r>
              <a:rPr lang="en-US" sz="2600" dirty="0">
                <a:latin typeface="Calibri" panose="020F0502020204030204" pitchFamily="34" charset="0"/>
                <a:cs typeface="Calibri" panose="020F0502020204030204" pitchFamily="34" charset="0"/>
              </a:rPr>
              <a:t>)</a:t>
            </a:r>
            <a:endParaRPr lang="en-US" sz="2600" b="1" dirty="0">
              <a:effectLst/>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0F3F7F09-343E-FEC2-6222-F09B3A3993A8}"/>
              </a:ext>
            </a:extLst>
          </p:cNvPr>
          <p:cNvGrpSpPr/>
          <p:nvPr/>
        </p:nvGrpSpPr>
        <p:grpSpPr>
          <a:xfrm>
            <a:off x="5693434" y="3950898"/>
            <a:ext cx="3847381" cy="2907102"/>
            <a:chOff x="327374" y="2073006"/>
            <a:chExt cx="4580035" cy="3294981"/>
          </a:xfrm>
        </p:grpSpPr>
        <p:pic>
          <p:nvPicPr>
            <p:cNvPr id="12" name="Picture 11">
              <a:extLst>
                <a:ext uri="{FF2B5EF4-FFF2-40B4-BE49-F238E27FC236}">
                  <a16:creationId xmlns:a16="http://schemas.microsoft.com/office/drawing/2014/main" id="{566434C4-17E9-DAFA-8158-075717CD64C1}"/>
                </a:ext>
              </a:extLst>
            </p:cNvPr>
            <p:cNvPicPr>
              <a:picLocks noChangeAspect="1"/>
            </p:cNvPicPr>
            <p:nvPr/>
          </p:nvPicPr>
          <p:blipFill rotWithShape="1">
            <a:blip r:embed="rId3"/>
            <a:srcRect t="15150" b="12907"/>
            <a:stretch/>
          </p:blipFill>
          <p:spPr>
            <a:xfrm>
              <a:off x="327374" y="2073006"/>
              <a:ext cx="4580035" cy="3294981"/>
            </a:xfrm>
            <a:prstGeom prst="rect">
              <a:avLst/>
            </a:prstGeom>
          </p:spPr>
        </p:pic>
        <p:pic>
          <p:nvPicPr>
            <p:cNvPr id="13" name="Picture 12">
              <a:extLst>
                <a:ext uri="{FF2B5EF4-FFF2-40B4-BE49-F238E27FC236}">
                  <a16:creationId xmlns:a16="http://schemas.microsoft.com/office/drawing/2014/main" id="{3E9563C5-3C90-31A1-7530-56346FFFD7C8}"/>
                </a:ext>
              </a:extLst>
            </p:cNvPr>
            <p:cNvPicPr>
              <a:picLocks noChangeAspect="1"/>
            </p:cNvPicPr>
            <p:nvPr/>
          </p:nvPicPr>
          <p:blipFill rotWithShape="1">
            <a:blip r:embed="rId4"/>
            <a:srcRect l="7748" r="938"/>
            <a:stretch/>
          </p:blipFill>
          <p:spPr>
            <a:xfrm rot="20535299">
              <a:off x="1319164" y="4063835"/>
              <a:ext cx="577372" cy="437058"/>
            </a:xfrm>
            <a:prstGeom prst="rect">
              <a:avLst/>
            </a:prstGeom>
            <a:ln>
              <a:noFill/>
            </a:ln>
            <a:effectLst>
              <a:softEdge rad="112500"/>
            </a:effectLst>
          </p:spPr>
        </p:pic>
        <p:pic>
          <p:nvPicPr>
            <p:cNvPr id="14" name="Picture 13">
              <a:extLst>
                <a:ext uri="{FF2B5EF4-FFF2-40B4-BE49-F238E27FC236}">
                  <a16:creationId xmlns:a16="http://schemas.microsoft.com/office/drawing/2014/main" id="{602A1658-CF45-CA4A-4E1D-3DCB6467AD2A}"/>
                </a:ext>
              </a:extLst>
            </p:cNvPr>
            <p:cNvPicPr>
              <a:picLocks noChangeAspect="1"/>
            </p:cNvPicPr>
            <p:nvPr/>
          </p:nvPicPr>
          <p:blipFill rotWithShape="1">
            <a:blip r:embed="rId4"/>
            <a:srcRect l="7748" r="938"/>
            <a:stretch/>
          </p:blipFill>
          <p:spPr>
            <a:xfrm rot="19562422">
              <a:off x="3771786" y="3793111"/>
              <a:ext cx="577372" cy="437058"/>
            </a:xfrm>
            <a:prstGeom prst="rect">
              <a:avLst/>
            </a:prstGeom>
            <a:ln>
              <a:noFill/>
            </a:ln>
            <a:effectLst>
              <a:softEdge rad="112500"/>
            </a:effectLst>
          </p:spPr>
        </p:pic>
        <p:pic>
          <p:nvPicPr>
            <p:cNvPr id="15" name="Picture 14">
              <a:extLst>
                <a:ext uri="{FF2B5EF4-FFF2-40B4-BE49-F238E27FC236}">
                  <a16:creationId xmlns:a16="http://schemas.microsoft.com/office/drawing/2014/main" id="{C7B45C8C-F0D2-E813-13FC-30D898E2FC0A}"/>
                </a:ext>
              </a:extLst>
            </p:cNvPr>
            <p:cNvPicPr>
              <a:picLocks noChangeAspect="1"/>
            </p:cNvPicPr>
            <p:nvPr/>
          </p:nvPicPr>
          <p:blipFill rotWithShape="1">
            <a:blip r:embed="rId4"/>
            <a:srcRect l="7748" r="938"/>
            <a:stretch/>
          </p:blipFill>
          <p:spPr>
            <a:xfrm rot="1511770">
              <a:off x="4222379" y="4301160"/>
              <a:ext cx="577372" cy="437058"/>
            </a:xfrm>
            <a:prstGeom prst="rect">
              <a:avLst/>
            </a:prstGeom>
            <a:ln>
              <a:noFill/>
            </a:ln>
            <a:effectLst>
              <a:softEdge rad="112500"/>
            </a:effectLst>
          </p:spPr>
        </p:pic>
        <p:pic>
          <p:nvPicPr>
            <p:cNvPr id="16" name="Picture 15">
              <a:extLst>
                <a:ext uri="{FF2B5EF4-FFF2-40B4-BE49-F238E27FC236}">
                  <a16:creationId xmlns:a16="http://schemas.microsoft.com/office/drawing/2014/main" id="{D94BD6E7-AB12-5195-CFF6-CEE7D96F19D5}"/>
                </a:ext>
              </a:extLst>
            </p:cNvPr>
            <p:cNvPicPr>
              <a:picLocks noChangeAspect="1"/>
            </p:cNvPicPr>
            <p:nvPr/>
          </p:nvPicPr>
          <p:blipFill rotWithShape="1">
            <a:blip r:embed="rId4"/>
            <a:srcRect l="7748" r="938"/>
            <a:stretch/>
          </p:blipFill>
          <p:spPr>
            <a:xfrm rot="18638973">
              <a:off x="3620268" y="4309804"/>
              <a:ext cx="577372" cy="437058"/>
            </a:xfrm>
            <a:prstGeom prst="rect">
              <a:avLst/>
            </a:prstGeom>
            <a:ln>
              <a:noFill/>
            </a:ln>
            <a:effectLst>
              <a:softEdge rad="112500"/>
            </a:effectLst>
          </p:spPr>
        </p:pic>
        <p:pic>
          <p:nvPicPr>
            <p:cNvPr id="17" name="Picture 16">
              <a:extLst>
                <a:ext uri="{FF2B5EF4-FFF2-40B4-BE49-F238E27FC236}">
                  <a16:creationId xmlns:a16="http://schemas.microsoft.com/office/drawing/2014/main" id="{979D9364-D628-EE11-E498-B8B538FA0A06}"/>
                </a:ext>
              </a:extLst>
            </p:cNvPr>
            <p:cNvPicPr>
              <a:picLocks noChangeAspect="1"/>
            </p:cNvPicPr>
            <p:nvPr/>
          </p:nvPicPr>
          <p:blipFill rotWithShape="1">
            <a:blip r:embed="rId4"/>
            <a:srcRect l="7748" r="938"/>
            <a:stretch/>
          </p:blipFill>
          <p:spPr>
            <a:xfrm rot="18849132">
              <a:off x="1184957" y="3556527"/>
              <a:ext cx="562676" cy="425933"/>
            </a:xfrm>
            <a:prstGeom prst="rect">
              <a:avLst/>
            </a:prstGeom>
            <a:ln>
              <a:noFill/>
            </a:ln>
            <a:effectLst>
              <a:softEdge rad="112500"/>
            </a:effectLst>
          </p:spPr>
        </p:pic>
        <p:pic>
          <p:nvPicPr>
            <p:cNvPr id="18" name="Picture 17">
              <a:extLst>
                <a:ext uri="{FF2B5EF4-FFF2-40B4-BE49-F238E27FC236}">
                  <a16:creationId xmlns:a16="http://schemas.microsoft.com/office/drawing/2014/main" id="{A8603D5C-6C77-643F-D5DD-D909676EFBA7}"/>
                </a:ext>
              </a:extLst>
            </p:cNvPr>
            <p:cNvPicPr>
              <a:picLocks noChangeAspect="1"/>
            </p:cNvPicPr>
            <p:nvPr/>
          </p:nvPicPr>
          <p:blipFill rotWithShape="1">
            <a:blip r:embed="rId4"/>
            <a:srcRect l="7748" r="938"/>
            <a:stretch/>
          </p:blipFill>
          <p:spPr>
            <a:xfrm rot="21333764">
              <a:off x="1592151" y="3727665"/>
              <a:ext cx="577372" cy="437058"/>
            </a:xfrm>
            <a:prstGeom prst="rect">
              <a:avLst/>
            </a:prstGeom>
            <a:ln>
              <a:noFill/>
            </a:ln>
            <a:effectLst>
              <a:softEdge rad="112500"/>
            </a:effectLst>
          </p:spPr>
        </p:pic>
        <p:pic>
          <p:nvPicPr>
            <p:cNvPr id="19" name="Picture 18">
              <a:extLst>
                <a:ext uri="{FF2B5EF4-FFF2-40B4-BE49-F238E27FC236}">
                  <a16:creationId xmlns:a16="http://schemas.microsoft.com/office/drawing/2014/main" id="{F51D870E-DD2A-87C8-9666-8AEDF6FABEE4}"/>
                </a:ext>
              </a:extLst>
            </p:cNvPr>
            <p:cNvPicPr>
              <a:picLocks noChangeAspect="1"/>
            </p:cNvPicPr>
            <p:nvPr/>
          </p:nvPicPr>
          <p:blipFill rotWithShape="1">
            <a:blip r:embed="rId4"/>
            <a:srcRect l="7748" r="938"/>
            <a:stretch/>
          </p:blipFill>
          <p:spPr>
            <a:xfrm rot="635091">
              <a:off x="2120015" y="4177696"/>
              <a:ext cx="577372" cy="437058"/>
            </a:xfrm>
            <a:prstGeom prst="rect">
              <a:avLst/>
            </a:prstGeom>
            <a:ln>
              <a:noFill/>
            </a:ln>
            <a:effectLst>
              <a:softEdge rad="112500"/>
            </a:effectLst>
          </p:spPr>
        </p:pic>
        <p:pic>
          <p:nvPicPr>
            <p:cNvPr id="20" name="Picture 19">
              <a:extLst>
                <a:ext uri="{FF2B5EF4-FFF2-40B4-BE49-F238E27FC236}">
                  <a16:creationId xmlns:a16="http://schemas.microsoft.com/office/drawing/2014/main" id="{158BDC3B-9182-86F0-DE9A-B41189837455}"/>
                </a:ext>
              </a:extLst>
            </p:cNvPr>
            <p:cNvPicPr>
              <a:picLocks noChangeAspect="1"/>
            </p:cNvPicPr>
            <p:nvPr/>
          </p:nvPicPr>
          <p:blipFill rotWithShape="1">
            <a:blip r:embed="rId4"/>
            <a:srcRect l="7748" r="938"/>
            <a:stretch/>
          </p:blipFill>
          <p:spPr>
            <a:xfrm rot="19562422">
              <a:off x="1863268" y="3934626"/>
              <a:ext cx="577372" cy="437058"/>
            </a:xfrm>
            <a:prstGeom prst="rect">
              <a:avLst/>
            </a:prstGeom>
            <a:ln>
              <a:noFill/>
            </a:ln>
            <a:effectLst>
              <a:softEdge rad="112500"/>
            </a:effectLst>
          </p:spPr>
        </p:pic>
        <p:pic>
          <p:nvPicPr>
            <p:cNvPr id="21" name="Picture 20">
              <a:extLst>
                <a:ext uri="{FF2B5EF4-FFF2-40B4-BE49-F238E27FC236}">
                  <a16:creationId xmlns:a16="http://schemas.microsoft.com/office/drawing/2014/main" id="{9D6E25DC-B98C-782F-C61C-484D12F3D335}"/>
                </a:ext>
              </a:extLst>
            </p:cNvPr>
            <p:cNvPicPr>
              <a:picLocks noChangeAspect="1"/>
            </p:cNvPicPr>
            <p:nvPr/>
          </p:nvPicPr>
          <p:blipFill rotWithShape="1">
            <a:blip r:embed="rId4"/>
            <a:srcRect l="7748" r="938"/>
            <a:stretch/>
          </p:blipFill>
          <p:spPr>
            <a:xfrm rot="21334791">
              <a:off x="2101841" y="3501173"/>
              <a:ext cx="577372" cy="437058"/>
            </a:xfrm>
            <a:prstGeom prst="rect">
              <a:avLst/>
            </a:prstGeom>
            <a:ln>
              <a:noFill/>
            </a:ln>
            <a:effectLst>
              <a:softEdge rad="112500"/>
            </a:effectLst>
          </p:spPr>
        </p:pic>
        <p:pic>
          <p:nvPicPr>
            <p:cNvPr id="22" name="Picture 21">
              <a:extLst>
                <a:ext uri="{FF2B5EF4-FFF2-40B4-BE49-F238E27FC236}">
                  <a16:creationId xmlns:a16="http://schemas.microsoft.com/office/drawing/2014/main" id="{0CF2E63B-C894-26CB-C68B-8ACB680DB7C0}"/>
                </a:ext>
              </a:extLst>
            </p:cNvPr>
            <p:cNvPicPr>
              <a:picLocks noChangeAspect="1"/>
            </p:cNvPicPr>
            <p:nvPr/>
          </p:nvPicPr>
          <p:blipFill rotWithShape="1">
            <a:blip r:embed="rId4"/>
            <a:srcRect l="7748" r="938"/>
            <a:stretch/>
          </p:blipFill>
          <p:spPr>
            <a:xfrm>
              <a:off x="1603401" y="4307646"/>
              <a:ext cx="577372" cy="437058"/>
            </a:xfrm>
            <a:prstGeom prst="rect">
              <a:avLst/>
            </a:prstGeom>
            <a:ln>
              <a:noFill/>
            </a:ln>
            <a:effectLst>
              <a:softEdge rad="112500"/>
            </a:effectLst>
          </p:spPr>
        </p:pic>
      </p:grpSp>
      <p:grpSp>
        <p:nvGrpSpPr>
          <p:cNvPr id="25" name="Group 24">
            <a:extLst>
              <a:ext uri="{FF2B5EF4-FFF2-40B4-BE49-F238E27FC236}">
                <a16:creationId xmlns:a16="http://schemas.microsoft.com/office/drawing/2014/main" id="{D0B8BC51-B4F6-C0BF-773A-B3ABCCFDE5D7}"/>
              </a:ext>
            </a:extLst>
          </p:cNvPr>
          <p:cNvGrpSpPr/>
          <p:nvPr/>
        </p:nvGrpSpPr>
        <p:grpSpPr>
          <a:xfrm>
            <a:off x="-205013" y="4915324"/>
            <a:ext cx="5045543" cy="1670130"/>
            <a:chOff x="2758440" y="1630363"/>
            <a:chExt cx="5931043" cy="2105241"/>
          </a:xfrm>
        </p:grpSpPr>
        <p:grpSp>
          <p:nvGrpSpPr>
            <p:cNvPr id="29" name="Group 28">
              <a:extLst>
                <a:ext uri="{FF2B5EF4-FFF2-40B4-BE49-F238E27FC236}">
                  <a16:creationId xmlns:a16="http://schemas.microsoft.com/office/drawing/2014/main" id="{64C81B48-AC23-1217-BED4-F65E5377676E}"/>
                </a:ext>
              </a:extLst>
            </p:cNvPr>
            <p:cNvGrpSpPr/>
            <p:nvPr/>
          </p:nvGrpSpPr>
          <p:grpSpPr>
            <a:xfrm>
              <a:off x="2758440" y="1630363"/>
              <a:ext cx="5931043" cy="2105241"/>
              <a:chOff x="2634893" y="952481"/>
              <a:chExt cx="5931043" cy="2105241"/>
            </a:xfrm>
          </p:grpSpPr>
          <p:grpSp>
            <p:nvGrpSpPr>
              <p:cNvPr id="32" name="Group 31">
                <a:extLst>
                  <a:ext uri="{FF2B5EF4-FFF2-40B4-BE49-F238E27FC236}">
                    <a16:creationId xmlns:a16="http://schemas.microsoft.com/office/drawing/2014/main" id="{38C80779-03E2-A0A9-5478-A09668272BAE}"/>
                  </a:ext>
                </a:extLst>
              </p:cNvPr>
              <p:cNvGrpSpPr/>
              <p:nvPr/>
            </p:nvGrpSpPr>
            <p:grpSpPr>
              <a:xfrm>
                <a:off x="4545362" y="1525402"/>
                <a:ext cx="4020574" cy="1448257"/>
                <a:chOff x="3433421" y="1996212"/>
                <a:chExt cx="4020574" cy="1448257"/>
              </a:xfrm>
            </p:grpSpPr>
            <p:grpSp>
              <p:nvGrpSpPr>
                <p:cNvPr id="42" name="Group 41">
                  <a:extLst>
                    <a:ext uri="{FF2B5EF4-FFF2-40B4-BE49-F238E27FC236}">
                      <a16:creationId xmlns:a16="http://schemas.microsoft.com/office/drawing/2014/main" id="{4BABDC35-B39B-BDA1-EAE9-D831E2DB4A16}"/>
                    </a:ext>
                  </a:extLst>
                </p:cNvPr>
                <p:cNvGrpSpPr/>
                <p:nvPr/>
              </p:nvGrpSpPr>
              <p:grpSpPr>
                <a:xfrm>
                  <a:off x="3433421" y="1996212"/>
                  <a:ext cx="3166363" cy="1448257"/>
                  <a:chOff x="3456377" y="2549616"/>
                  <a:chExt cx="2267793" cy="961934"/>
                </a:xfrm>
              </p:grpSpPr>
              <p:graphicFrame>
                <p:nvGraphicFramePr>
                  <p:cNvPr id="45" name="Object 44">
                    <a:extLst>
                      <a:ext uri="{FF2B5EF4-FFF2-40B4-BE49-F238E27FC236}">
                        <a16:creationId xmlns:a16="http://schemas.microsoft.com/office/drawing/2014/main" id="{D76D4514-80F4-242A-A963-A380DD73EE18}"/>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BE495D61-4639-9256-955E-BA1619475C38}"/>
                      </a:ext>
                    </a:extLst>
                  </p:cNvPr>
                  <p:cNvGrpSpPr/>
                  <p:nvPr/>
                </p:nvGrpSpPr>
                <p:grpSpPr>
                  <a:xfrm>
                    <a:off x="3456377" y="2549616"/>
                    <a:ext cx="2267793" cy="621784"/>
                    <a:chOff x="4032088" y="2139665"/>
                    <a:chExt cx="2267793" cy="621784"/>
                  </a:xfrm>
                </p:grpSpPr>
                <p:sp>
                  <p:nvSpPr>
                    <p:cNvPr id="49" name="Rectangle 48">
                      <a:extLst>
                        <a:ext uri="{FF2B5EF4-FFF2-40B4-BE49-F238E27FC236}">
                          <a16:creationId xmlns:a16="http://schemas.microsoft.com/office/drawing/2014/main" id="{B03C86F2-7E74-CE1C-7821-E6AEBD3FE46C}"/>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50" name="Rectangle 49">
                      <a:extLst>
                        <a:ext uri="{FF2B5EF4-FFF2-40B4-BE49-F238E27FC236}">
                          <a16:creationId xmlns:a16="http://schemas.microsoft.com/office/drawing/2014/main" id="{764582AA-790F-5B9B-DB84-8E45CB554BA0}"/>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47" name="Straight Arrow Connector 46">
                    <a:extLst>
                      <a:ext uri="{FF2B5EF4-FFF2-40B4-BE49-F238E27FC236}">
                        <a16:creationId xmlns:a16="http://schemas.microsoft.com/office/drawing/2014/main" id="{9CC20F75-E6CF-29F2-B3F3-232CAC8AB60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79FE0B0B-412A-06C2-614D-9818B207CAE5}"/>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43" name="Rectangle 42">
                  <a:extLst>
                    <a:ext uri="{FF2B5EF4-FFF2-40B4-BE49-F238E27FC236}">
                      <a16:creationId xmlns:a16="http://schemas.microsoft.com/office/drawing/2014/main" id="{D116F667-D550-3112-230A-8ECEB74B6A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44" name="Rectangle 43">
                  <a:extLst>
                    <a:ext uri="{FF2B5EF4-FFF2-40B4-BE49-F238E27FC236}">
                      <a16:creationId xmlns:a16="http://schemas.microsoft.com/office/drawing/2014/main" id="{51DD3DC3-4F6A-6E14-3D63-D78F725FF8B9}"/>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33" name="Curved Connector 32">
                <a:extLst>
                  <a:ext uri="{FF2B5EF4-FFF2-40B4-BE49-F238E27FC236}">
                    <a16:creationId xmlns:a16="http://schemas.microsoft.com/office/drawing/2014/main" id="{88587B9A-D4CF-B196-75D1-189422D0B767}"/>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767CBAA-41E4-B595-7585-B6F67442B2AA}"/>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8050DE54-EBF0-DDD1-34E3-694C44B18C4A}"/>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A879BB41-300A-0CAE-7871-5E610DF013B1}"/>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B099603C-ADFA-EFAA-7DE6-8CB1243972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374DAEAE-EAE8-2615-4BD7-123FA87A47D2}"/>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39" name="Rectangle 38">
                <a:extLst>
                  <a:ext uri="{FF2B5EF4-FFF2-40B4-BE49-F238E27FC236}">
                    <a16:creationId xmlns:a16="http://schemas.microsoft.com/office/drawing/2014/main" id="{5301217C-CF7A-8916-ACEA-EBCA4A93C766}"/>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0" name="Rectangle 39">
                <a:extLst>
                  <a:ext uri="{FF2B5EF4-FFF2-40B4-BE49-F238E27FC236}">
                    <a16:creationId xmlns:a16="http://schemas.microsoft.com/office/drawing/2014/main" id="{BB1F1F6B-C500-F390-872D-F2D346D061BE}"/>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1" name="Rectangle 40">
                <a:extLst>
                  <a:ext uri="{FF2B5EF4-FFF2-40B4-BE49-F238E27FC236}">
                    <a16:creationId xmlns:a16="http://schemas.microsoft.com/office/drawing/2014/main" id="{A6630821-12BE-4AD7-8A58-DFFF5A36A853}"/>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31" name="Rectangle 30">
              <a:extLst>
                <a:ext uri="{FF2B5EF4-FFF2-40B4-BE49-F238E27FC236}">
                  <a16:creationId xmlns:a16="http://schemas.microsoft.com/office/drawing/2014/main" id="{6F9E52EA-EB0A-0C0A-7967-7D54286AB742}"/>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
        <p:nvSpPr>
          <p:cNvPr id="2" name="TextBox 1">
            <a:extLst>
              <a:ext uri="{FF2B5EF4-FFF2-40B4-BE49-F238E27FC236}">
                <a16:creationId xmlns:a16="http://schemas.microsoft.com/office/drawing/2014/main" id="{9E3A8ACA-C149-6DC5-BBEC-C6816EF5B489}"/>
              </a:ext>
            </a:extLst>
          </p:cNvPr>
          <p:cNvSpPr txBox="1"/>
          <p:nvPr/>
        </p:nvSpPr>
        <p:spPr>
          <a:xfrm>
            <a:off x="10061184" y="4513960"/>
            <a:ext cx="2258391" cy="2246769"/>
          </a:xfrm>
          <a:prstGeom prst="rect">
            <a:avLst/>
          </a:prstGeom>
          <a:noFill/>
        </p:spPr>
        <p:txBody>
          <a:bodyPr wrap="square" rtlCol="0">
            <a:spAutoFit/>
          </a:bodyPr>
          <a:lstStyle/>
          <a:p>
            <a:r>
              <a:rPr lang="en-US" sz="3500" b="1" dirty="0">
                <a:solidFill>
                  <a:srgbClr val="AC50F3"/>
                </a:solidFill>
              </a:rPr>
              <a:t>Modeled using the classic SIR structure!</a:t>
            </a:r>
          </a:p>
        </p:txBody>
      </p:sp>
    </p:spTree>
    <p:extLst>
      <p:ext uri="{BB962C8B-B14F-4D97-AF65-F5344CB8AC3E}">
        <p14:creationId xmlns:p14="http://schemas.microsoft.com/office/powerpoint/2010/main" val="1571692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0" y="1391997"/>
            <a:ext cx="11766430" cy="6262777"/>
          </a:xfrm>
        </p:spPr>
        <p:txBody>
          <a:bodyPr>
            <a:normAutofit/>
          </a:bodyPr>
          <a:lstStyle/>
          <a:p>
            <a:r>
              <a:rPr lang="en-US" b="1" dirty="0">
                <a:solidFill>
                  <a:srgbClr val="AC50F3"/>
                </a:solidFill>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sp>
        <p:nvSpPr>
          <p:cNvPr id="2" name="Title 1">
            <a:extLst>
              <a:ext uri="{FF2B5EF4-FFF2-40B4-BE49-F238E27FC236}">
                <a16:creationId xmlns:a16="http://schemas.microsoft.com/office/drawing/2014/main" id="{0051F817-A6AE-9458-3D56-C42A7D02A78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3" name="TextBox 2">
            <a:extLst>
              <a:ext uri="{FF2B5EF4-FFF2-40B4-BE49-F238E27FC236}">
                <a16:creationId xmlns:a16="http://schemas.microsoft.com/office/drawing/2014/main" id="{02EC92B9-DA3C-BEC0-605E-254E8A246B40}"/>
              </a:ext>
            </a:extLst>
          </p:cNvPr>
          <p:cNvSpPr txBox="1"/>
          <p:nvPr/>
        </p:nvSpPr>
        <p:spPr>
          <a:xfrm>
            <a:off x="8651448" y="4073314"/>
            <a:ext cx="3683987" cy="2785378"/>
          </a:xfrm>
          <a:prstGeom prst="rect">
            <a:avLst/>
          </a:prstGeom>
          <a:noFill/>
        </p:spPr>
        <p:txBody>
          <a:bodyPr wrap="square" rtlCol="0">
            <a:spAutoFit/>
          </a:bodyPr>
          <a:lstStyle/>
          <a:p>
            <a:r>
              <a:rPr lang="en-US" sz="3500" b="1" dirty="0">
                <a:solidFill>
                  <a:srgbClr val="AC50F3"/>
                </a:solidFill>
              </a:rPr>
              <a:t>Modeled with the environmental reservoir as a distinct state variable!</a:t>
            </a:r>
          </a:p>
        </p:txBody>
      </p:sp>
    </p:spTree>
    <p:extLst>
      <p:ext uri="{BB962C8B-B14F-4D97-AF65-F5344CB8AC3E}">
        <p14:creationId xmlns:p14="http://schemas.microsoft.com/office/powerpoint/2010/main" val="1635428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7253" y="1391997"/>
            <a:ext cx="11766430" cy="6262777"/>
          </a:xfrm>
        </p:spPr>
        <p:txBody>
          <a:bodyPr>
            <a:normAutofit/>
          </a:bodyPr>
          <a:lstStyle/>
          <a:p>
            <a:r>
              <a:rPr lang="en-US" b="1" dirty="0">
                <a:solidFill>
                  <a:srgbClr val="AC50F3"/>
                </a:solidFill>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a:t>
            </a:r>
            <a:r>
              <a:rPr lang="en-US" sz="2600" dirty="0">
                <a:highlight>
                  <a:srgbClr val="FFFF00"/>
                </a:highlight>
                <a:cs typeface="Calibri" panose="020F0502020204030204" pitchFamily="34" charset="0"/>
              </a:rPr>
              <a:t>Cholera </a:t>
            </a:r>
            <a:r>
              <a:rPr lang="en-US" sz="2600" i="1" dirty="0">
                <a:highlight>
                  <a:srgbClr val="FFFF00"/>
                </a:highlight>
                <a:cs typeface="Calibri" panose="020F0502020204030204" pitchFamily="34" charset="0"/>
              </a:rPr>
              <a:t>(Vibrio cholerae</a:t>
            </a:r>
            <a:r>
              <a:rPr lang="en-US" sz="2600" dirty="0">
                <a:highlight>
                  <a:srgbClr val="FFFF00"/>
                </a:highlight>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pic>
        <p:nvPicPr>
          <p:cNvPr id="13314" name="Picture 2">
            <a:extLst>
              <a:ext uri="{FF2B5EF4-FFF2-40B4-BE49-F238E27FC236}">
                <a16:creationId xmlns:a16="http://schemas.microsoft.com/office/drawing/2014/main" id="{9659E1AD-8D04-0589-5E06-E55332D5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947" y="3420853"/>
            <a:ext cx="4485736" cy="31773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descr="A map of the world&#10;&#10;Description automatically generated with medium confidence">
            <a:extLst>
              <a:ext uri="{FF2B5EF4-FFF2-40B4-BE49-F238E27FC236}">
                <a16:creationId xmlns:a16="http://schemas.microsoft.com/office/drawing/2014/main" id="{31FF418A-3700-AF4F-4E9F-E91DA8B2ABC3}"/>
              </a:ext>
            </a:extLst>
          </p:cNvPr>
          <p:cNvPicPr>
            <a:picLocks noChangeAspect="1"/>
          </p:cNvPicPr>
          <p:nvPr/>
        </p:nvPicPr>
        <p:blipFill>
          <a:blip r:embed="rId4"/>
          <a:stretch>
            <a:fillRect/>
          </a:stretch>
        </p:blipFill>
        <p:spPr>
          <a:xfrm>
            <a:off x="586596" y="3420853"/>
            <a:ext cx="6458309" cy="2679978"/>
          </a:xfrm>
          <a:prstGeom prst="rect">
            <a:avLst/>
          </a:prstGeom>
        </p:spPr>
      </p:pic>
      <p:sp>
        <p:nvSpPr>
          <p:cNvPr id="7" name="TextBox 6">
            <a:extLst>
              <a:ext uri="{FF2B5EF4-FFF2-40B4-BE49-F238E27FC236}">
                <a16:creationId xmlns:a16="http://schemas.microsoft.com/office/drawing/2014/main" id="{2D7503A0-3FE7-BB4F-041B-60FCA9AAB218}"/>
              </a:ext>
            </a:extLst>
          </p:cNvPr>
          <p:cNvSpPr txBox="1"/>
          <p:nvPr/>
        </p:nvSpPr>
        <p:spPr>
          <a:xfrm>
            <a:off x="0" y="6459485"/>
            <a:ext cx="4046136" cy="369332"/>
          </a:xfrm>
          <a:prstGeom prst="rect">
            <a:avLst/>
          </a:prstGeom>
          <a:solidFill>
            <a:schemeClr val="bg1"/>
          </a:solidFill>
        </p:spPr>
        <p:txBody>
          <a:bodyPr wrap="square" rtlCol="0">
            <a:spAutoFit/>
          </a:bodyPr>
          <a:lstStyle/>
          <a:p>
            <a:r>
              <a:rPr lang="en-US" dirty="0">
                <a:cs typeface="Franklin Gothic Medium"/>
              </a:rPr>
              <a:t>Ali et al. 2012. </a:t>
            </a:r>
            <a:r>
              <a:rPr lang="en-US" i="1" dirty="0">
                <a:cs typeface="Franklin Gothic Medium"/>
              </a:rPr>
              <a:t>WHO Bulletin.</a:t>
            </a:r>
          </a:p>
        </p:txBody>
      </p:sp>
      <p:sp>
        <p:nvSpPr>
          <p:cNvPr id="9" name="TextBox 8">
            <a:extLst>
              <a:ext uri="{FF2B5EF4-FFF2-40B4-BE49-F238E27FC236}">
                <a16:creationId xmlns:a16="http://schemas.microsoft.com/office/drawing/2014/main" id="{0BB83244-5BC6-E852-0D54-368F342B3412}"/>
              </a:ext>
            </a:extLst>
          </p:cNvPr>
          <p:cNvSpPr txBox="1"/>
          <p:nvPr/>
        </p:nvSpPr>
        <p:spPr>
          <a:xfrm>
            <a:off x="586596" y="3244334"/>
            <a:ext cx="4046136" cy="369332"/>
          </a:xfrm>
          <a:prstGeom prst="rect">
            <a:avLst/>
          </a:prstGeom>
          <a:solidFill>
            <a:schemeClr val="bg1"/>
          </a:solidFill>
        </p:spPr>
        <p:txBody>
          <a:bodyPr wrap="square" rtlCol="0">
            <a:spAutoFit/>
          </a:bodyPr>
          <a:lstStyle/>
          <a:p>
            <a:r>
              <a:rPr lang="en-US" dirty="0">
                <a:cs typeface="Franklin Gothic Medium"/>
              </a:rPr>
              <a:t>Global Burden of Cholera, 2012</a:t>
            </a:r>
            <a:endParaRPr lang="en-US" i="1" dirty="0">
              <a:cs typeface="Franklin Gothic Medium"/>
            </a:endParaRPr>
          </a:p>
        </p:txBody>
      </p:sp>
      <p:sp>
        <p:nvSpPr>
          <p:cNvPr id="10" name="TextBox 9">
            <a:extLst>
              <a:ext uri="{FF2B5EF4-FFF2-40B4-BE49-F238E27FC236}">
                <a16:creationId xmlns:a16="http://schemas.microsoft.com/office/drawing/2014/main" id="{FF6A56F7-5988-A0A3-9241-B08B0D1FC0B6}"/>
              </a:ext>
            </a:extLst>
          </p:cNvPr>
          <p:cNvSpPr txBox="1"/>
          <p:nvPr/>
        </p:nvSpPr>
        <p:spPr>
          <a:xfrm>
            <a:off x="3718331" y="5912358"/>
            <a:ext cx="3404211" cy="646331"/>
          </a:xfrm>
          <a:prstGeom prst="rect">
            <a:avLst/>
          </a:prstGeom>
          <a:solidFill>
            <a:schemeClr val="bg1"/>
          </a:solidFill>
        </p:spPr>
        <p:txBody>
          <a:bodyPr wrap="square" rtlCol="0">
            <a:spAutoFit/>
          </a:bodyPr>
          <a:lstStyle/>
          <a:p>
            <a:r>
              <a:rPr lang="en-US" i="1" dirty="0">
                <a:cs typeface="Franklin Gothic Medium"/>
              </a:rPr>
              <a:t>Estimated 2.8 million cases &amp; 95,000 deaths annually</a:t>
            </a:r>
          </a:p>
        </p:txBody>
      </p:sp>
      <p:sp>
        <p:nvSpPr>
          <p:cNvPr id="2" name="Title 1">
            <a:extLst>
              <a:ext uri="{FF2B5EF4-FFF2-40B4-BE49-F238E27FC236}">
                <a16:creationId xmlns:a16="http://schemas.microsoft.com/office/drawing/2014/main" id="{0DBA08EA-22A3-25B9-CD9C-507A0BC82FE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3318234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solidFill>
                  <a:srgbClr val="AC50F3"/>
                </a:solidFill>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a:p>
            <a:pPr lvl="1"/>
            <a:r>
              <a:rPr lang="en-US" sz="2600" b="1" dirty="0">
                <a:solidFill>
                  <a:srgbClr val="AC50F3"/>
                </a:solidFill>
                <a:cs typeface="Calibri" panose="020F0502020204030204" pitchFamily="34" charset="0"/>
              </a:rPr>
              <a:t>Here, the environmental reservoir is often modeled as its own population</a:t>
            </a:r>
          </a:p>
        </p:txBody>
      </p:sp>
      <p:grpSp>
        <p:nvGrpSpPr>
          <p:cNvPr id="47" name="Group 46">
            <a:extLst>
              <a:ext uri="{FF2B5EF4-FFF2-40B4-BE49-F238E27FC236}">
                <a16:creationId xmlns:a16="http://schemas.microsoft.com/office/drawing/2014/main" id="{EC18549D-1213-C1E3-4616-55C3C1A106B9}"/>
              </a:ext>
            </a:extLst>
          </p:cNvPr>
          <p:cNvGrpSpPr/>
          <p:nvPr/>
        </p:nvGrpSpPr>
        <p:grpSpPr>
          <a:xfrm>
            <a:off x="6472487" y="3143179"/>
            <a:ext cx="5045543" cy="3245011"/>
            <a:chOff x="5360232" y="2742073"/>
            <a:chExt cx="5045543" cy="3245011"/>
          </a:xfrm>
        </p:grpSpPr>
        <p:grpSp>
          <p:nvGrpSpPr>
            <p:cNvPr id="2" name="Group 1">
              <a:extLst>
                <a:ext uri="{FF2B5EF4-FFF2-40B4-BE49-F238E27FC236}">
                  <a16:creationId xmlns:a16="http://schemas.microsoft.com/office/drawing/2014/main" id="{3778139D-BE98-D47F-95F4-A18BF45F3425}"/>
                </a:ext>
              </a:extLst>
            </p:cNvPr>
            <p:cNvGrpSpPr/>
            <p:nvPr/>
          </p:nvGrpSpPr>
          <p:grpSpPr>
            <a:xfrm>
              <a:off x="5360232" y="2742073"/>
              <a:ext cx="5045543" cy="1621357"/>
              <a:chOff x="2758440" y="1630363"/>
              <a:chExt cx="5931043" cy="2043761"/>
            </a:xfrm>
          </p:grpSpPr>
          <p:grpSp>
            <p:nvGrpSpPr>
              <p:cNvPr id="3" name="Group 2">
                <a:extLst>
                  <a:ext uri="{FF2B5EF4-FFF2-40B4-BE49-F238E27FC236}">
                    <a16:creationId xmlns:a16="http://schemas.microsoft.com/office/drawing/2014/main" id="{28287212-86CE-0972-CB08-5EF1DE9C3A79}"/>
                  </a:ext>
                </a:extLst>
              </p:cNvPr>
              <p:cNvGrpSpPr/>
              <p:nvPr/>
            </p:nvGrpSpPr>
            <p:grpSpPr>
              <a:xfrm>
                <a:off x="2758440" y="1630363"/>
                <a:ext cx="5931043" cy="2021178"/>
                <a:chOff x="2634893" y="952481"/>
                <a:chExt cx="5931043" cy="2021178"/>
              </a:xfrm>
            </p:grpSpPr>
            <p:grpSp>
              <p:nvGrpSpPr>
                <p:cNvPr id="5" name="Group 4">
                  <a:extLst>
                    <a:ext uri="{FF2B5EF4-FFF2-40B4-BE49-F238E27FC236}">
                      <a16:creationId xmlns:a16="http://schemas.microsoft.com/office/drawing/2014/main" id="{BD409AF7-3C9F-FBD6-73DC-6F9B687FC310}"/>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FE7B071-4A2D-B2AD-452D-B54FD9648C41}"/>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1" name="Group 20">
                      <a:extLst>
                        <a:ext uri="{FF2B5EF4-FFF2-40B4-BE49-F238E27FC236}">
                          <a16:creationId xmlns:a16="http://schemas.microsoft.com/office/drawing/2014/main" id="{A47C0AF1-8A90-32BA-3D9E-FB8A16367F35}"/>
                        </a:ext>
                      </a:extLst>
                    </p:cNvPr>
                    <p:cNvGrpSpPr/>
                    <p:nvPr/>
                  </p:nvGrpSpPr>
                  <p:grpSpPr>
                    <a:xfrm>
                      <a:off x="3456377" y="2549616"/>
                      <a:ext cx="2267793" cy="621784"/>
                      <a:chOff x="4032088" y="2139665"/>
                      <a:chExt cx="2267793" cy="621784"/>
                    </a:xfrm>
                  </p:grpSpPr>
                  <p:sp>
                    <p:nvSpPr>
                      <p:cNvPr id="24" name="Rectangle 23">
                        <a:extLst>
                          <a:ext uri="{FF2B5EF4-FFF2-40B4-BE49-F238E27FC236}">
                            <a16:creationId xmlns:a16="http://schemas.microsoft.com/office/drawing/2014/main" id="{80BC9B69-BC2F-369D-66C3-C5349513B80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5" name="Rectangle 24">
                        <a:extLst>
                          <a:ext uri="{FF2B5EF4-FFF2-40B4-BE49-F238E27FC236}">
                            <a16:creationId xmlns:a16="http://schemas.microsoft.com/office/drawing/2014/main" id="{64E65AEA-E5B4-459D-5E1B-BDE7E060838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2" name="Straight Arrow Connector 21">
                      <a:extLst>
                        <a:ext uri="{FF2B5EF4-FFF2-40B4-BE49-F238E27FC236}">
                          <a16:creationId xmlns:a16="http://schemas.microsoft.com/office/drawing/2014/main" id="{9ADC6CDF-DF56-115C-DC7A-DD7D879EFE8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DD38E24F-F221-F8F0-17F7-4B4E3E015CB7}"/>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8" name="Rectangle 17">
                    <a:extLst>
                      <a:ext uri="{FF2B5EF4-FFF2-40B4-BE49-F238E27FC236}">
                        <a16:creationId xmlns:a16="http://schemas.microsoft.com/office/drawing/2014/main" id="{69E4B3A5-7A9D-6555-7A1F-9402A2A047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19" name="Rectangle 18">
                    <a:extLst>
                      <a:ext uri="{FF2B5EF4-FFF2-40B4-BE49-F238E27FC236}">
                        <a16:creationId xmlns:a16="http://schemas.microsoft.com/office/drawing/2014/main" id="{71172DE9-E169-5E47-43FB-7B4CB6970B5B}"/>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9" name="Straight Arrow Connector 8">
                  <a:extLst>
                    <a:ext uri="{FF2B5EF4-FFF2-40B4-BE49-F238E27FC236}">
                      <a16:creationId xmlns:a16="http://schemas.microsoft.com/office/drawing/2014/main" id="{52C8E6B0-B8B6-3D36-49B1-ED9AF5C5AEA0}"/>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D347A44F-3EE1-29A9-0B6D-006D7DFD951D}"/>
                    </a:ext>
                  </a:extLst>
                </p:cNvPr>
                <p:cNvCxnSpPr/>
                <p:nvPr/>
              </p:nvCxnSpPr>
              <p:spPr>
                <a:xfrm flipV="1">
                  <a:off x="5714687" y="1297538"/>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7B08060-605B-0377-D07A-5C9B3994BFD7}"/>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6557E03-C34E-53C6-E5DA-04447BA77E07}"/>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C7535A35-C705-1854-0800-D7B0EAAE7C0A}"/>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C38346CA-3C9C-EE73-576A-C0BD452C5E55}"/>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9A46E99F-F185-CE2F-1605-EB3D7A62C833}"/>
                    </a:ext>
                  </a:extLst>
                </p:cNvPr>
                <p:cNvSpPr/>
                <p:nvPr/>
              </p:nvSpPr>
              <p:spPr>
                <a:xfrm>
                  <a:off x="5280508" y="105403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3CB58402-6CBE-BBFE-3534-7037F8432177}"/>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4" name="Rectangle 3">
                <a:extLst>
                  <a:ext uri="{FF2B5EF4-FFF2-40B4-BE49-F238E27FC236}">
                    <a16:creationId xmlns:a16="http://schemas.microsoft.com/office/drawing/2014/main" id="{B4CF3DC2-4423-2202-53E1-8115496B8E8D}"/>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
          <p:nvSpPr>
            <p:cNvPr id="27" name="Rectangle 26">
              <a:extLst>
                <a:ext uri="{FF2B5EF4-FFF2-40B4-BE49-F238E27FC236}">
                  <a16:creationId xmlns:a16="http://schemas.microsoft.com/office/drawing/2014/main" id="{146ACC94-3728-F247-A936-E5DADB2C074C}"/>
                </a:ext>
              </a:extLst>
            </p:cNvPr>
            <p:cNvSpPr/>
            <p:nvPr/>
          </p:nvSpPr>
          <p:spPr>
            <a:xfrm>
              <a:off x="8074947" y="5015917"/>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B</a:t>
              </a:r>
              <a:endParaRPr lang="en-US" sz="1200" dirty="0">
                <a:solidFill>
                  <a:schemeClr val="tx1"/>
                </a:solidFill>
                <a:cs typeface="Cambria Math"/>
              </a:endParaRPr>
            </a:p>
            <a:p>
              <a:pPr algn="ctr"/>
              <a:r>
                <a:rPr lang="en-US" sz="1400" dirty="0">
                  <a:cs typeface="Cambria Math"/>
                </a:rPr>
                <a:t>Bacteria</a:t>
              </a:r>
              <a:endParaRPr lang="en-US" sz="1400" dirty="0">
                <a:cs typeface="Times New Roman"/>
              </a:endParaRPr>
            </a:p>
          </p:txBody>
        </p:sp>
        <p:cxnSp>
          <p:nvCxnSpPr>
            <p:cNvPr id="28" name="Straight Arrow Connector 27">
              <a:extLst>
                <a:ext uri="{FF2B5EF4-FFF2-40B4-BE49-F238E27FC236}">
                  <a16:creationId xmlns:a16="http://schemas.microsoft.com/office/drawing/2014/main" id="{4F075908-B18C-3ACB-8C0A-538754731743}"/>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68DBF8C-5096-F240-A62A-EB49C617515C}"/>
                    </a:ext>
                  </a:extLst>
                </p:cNvPr>
                <p:cNvSpPr/>
                <p:nvPr/>
              </p:nvSpPr>
              <p:spPr>
                <a:xfrm>
                  <a:off x="7033609" y="5044035"/>
                  <a:ext cx="1102298" cy="47504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dirty="0" smtClean="0">
                            <a:solidFill>
                              <a:schemeClr val="tx1"/>
                            </a:solidFill>
                            <a:latin typeface="Cambria Math" panose="02040503050406030204" pitchFamily="18" charset="0"/>
                            <a:ea typeface="Cambria Math" panose="02040503050406030204" pitchFamily="18" charset="0"/>
                            <a:cs typeface="Cambria Math"/>
                          </a:rPr>
                          <m:t>𝜑</m:t>
                        </m:r>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868DBF8C-5096-F240-A62A-EB49C617515C}"/>
                    </a:ext>
                  </a:extLst>
                </p:cNvPr>
                <p:cNvSpPr>
                  <a:spLocks noRot="1" noChangeAspect="1" noMove="1" noResize="1" noEditPoints="1" noAdjustHandles="1" noChangeArrowheads="1" noChangeShapeType="1" noTextEdit="1"/>
                </p:cNvSpPr>
                <p:nvPr/>
              </p:nvSpPr>
              <p:spPr>
                <a:xfrm>
                  <a:off x="7033609" y="5044035"/>
                  <a:ext cx="1102298" cy="475043"/>
                </a:xfrm>
                <a:prstGeom prst="rect">
                  <a:avLst/>
                </a:prstGeom>
                <a:blipFill>
                  <a:blip r:embed="rId7"/>
                  <a:stretch>
                    <a:fillRect b="-7692"/>
                  </a:stretch>
                </a:blipFill>
                <a:ln>
                  <a:noFill/>
                </a:ln>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FD122DAF-A514-C724-54DA-696F32DA75D0}"/>
                </a:ext>
              </a:extLst>
            </p:cNvPr>
            <p:cNvCxnSpPr>
              <a:cxnSpLocks/>
              <a:stCxn id="18" idx="2"/>
              <a:endCxn id="30" idx="0"/>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CD29061C-EFF0-F20F-E40E-35A90822AA28}"/>
                </a:ext>
              </a:extLst>
            </p:cNvPr>
            <p:cNvCxnSpPr>
              <a:cxnSpLocks/>
              <a:stCxn id="27" idx="0"/>
              <a:endCxn id="25" idx="2"/>
            </p:cNvCxnSpPr>
            <p:nvPr/>
          </p:nvCxnSpPr>
          <p:spPr>
            <a:xfrm rot="16200000" flipV="1">
              <a:off x="7517801" y="3958058"/>
              <a:ext cx="1076677" cy="1039042"/>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1A326424-5DFB-E747-174A-6EE09170BDFC}"/>
                  </a:ext>
                </a:extLst>
              </p:cNvPr>
              <p:cNvSpPr/>
              <p:nvPr/>
            </p:nvSpPr>
            <p:spPr>
              <a:xfrm>
                <a:off x="-109959" y="4302253"/>
                <a:ext cx="5003200"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3" name="Rectangle 42">
                <a:extLst>
                  <a:ext uri="{FF2B5EF4-FFF2-40B4-BE49-F238E27FC236}">
                    <a16:creationId xmlns:a16="http://schemas.microsoft.com/office/drawing/2014/main" id="{1A326424-5DFB-E747-174A-6EE09170BDFC}"/>
                  </a:ext>
                </a:extLst>
              </p:cNvPr>
              <p:cNvSpPr>
                <a:spLocks noRot="1" noChangeAspect="1" noMove="1" noResize="1" noEditPoints="1" noAdjustHandles="1" noChangeArrowheads="1" noChangeShapeType="1" noTextEdit="1"/>
              </p:cNvSpPr>
              <p:nvPr/>
            </p:nvSpPr>
            <p:spPr>
              <a:xfrm>
                <a:off x="-109959" y="4302253"/>
                <a:ext cx="5003200" cy="822726"/>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612C87D-B6D8-FBC1-1A36-9C8307998CC8}"/>
                  </a:ext>
                </a:extLst>
              </p:cNvPr>
              <p:cNvSpPr/>
              <p:nvPr/>
            </p:nvSpPr>
            <p:spPr>
              <a:xfrm>
                <a:off x="-427200" y="5139540"/>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D612C87D-B6D8-FBC1-1A36-9C8307998CC8}"/>
                  </a:ext>
                </a:extLst>
              </p:cNvPr>
              <p:cNvSpPr>
                <a:spLocks noRot="1" noChangeAspect="1" noMove="1" noResize="1" noEditPoints="1" noAdjustHandles="1" noChangeArrowheads="1" noChangeShapeType="1" noTextEdit="1"/>
              </p:cNvSpPr>
              <p:nvPr/>
            </p:nvSpPr>
            <p:spPr>
              <a:xfrm>
                <a:off x="-427200" y="5139540"/>
                <a:ext cx="4861143" cy="822726"/>
              </a:xfrm>
              <a:prstGeom prst="rect">
                <a:avLst/>
              </a:prstGeom>
              <a:blipFill>
                <a:blip r:embed="rId9"/>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05172F4-8410-CF0E-086A-21B1A3383DFB}"/>
                  </a:ext>
                </a:extLst>
              </p:cNvPr>
              <p:cNvSpPr/>
              <p:nvPr/>
            </p:nvSpPr>
            <p:spPr>
              <a:xfrm>
                <a:off x="-294463" y="597682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5" name="Rectangle 44">
                <a:extLst>
                  <a:ext uri="{FF2B5EF4-FFF2-40B4-BE49-F238E27FC236}">
                    <a16:creationId xmlns:a16="http://schemas.microsoft.com/office/drawing/2014/main" id="{B05172F4-8410-CF0E-086A-21B1A3383DFB}"/>
                  </a:ext>
                </a:extLst>
              </p:cNvPr>
              <p:cNvSpPr>
                <a:spLocks noRot="1" noChangeAspect="1" noMove="1" noResize="1" noEditPoints="1" noAdjustHandles="1" noChangeArrowheads="1" noChangeShapeType="1" noTextEdit="1"/>
              </p:cNvSpPr>
              <p:nvPr/>
            </p:nvSpPr>
            <p:spPr>
              <a:xfrm>
                <a:off x="-294463" y="5976827"/>
                <a:ext cx="3081636" cy="822726"/>
              </a:xfrm>
              <a:prstGeom prst="rect">
                <a:avLst/>
              </a:prstGeom>
              <a:blipFill>
                <a:blip r:embed="rId10"/>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B084F21E-1A79-E80D-3C11-7CFEA0658E5C}"/>
                  </a:ext>
                </a:extLst>
              </p:cNvPr>
              <p:cNvSpPr/>
              <p:nvPr/>
            </p:nvSpPr>
            <p:spPr>
              <a:xfrm>
                <a:off x="-11378" y="3479527"/>
                <a:ext cx="2046564"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400" i="1" dirty="0">
                          <a:latin typeface="Cambria Math" panose="02040503050406030204" pitchFamily="18" charset="0"/>
                          <a:ea typeface="Cambria Math" panose="02040503050406030204" pitchFamily="18" charset="0"/>
                          <a:cs typeface="Cambria Math"/>
                        </a:rPr>
                        <m:t>𝜑</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oMath>
                  </m:oMathPara>
                </a14:m>
                <a:endParaRPr lang="en-US" sz="2500" b="1" i="1" dirty="0">
                  <a:ea typeface="Lucida Grande"/>
                  <a:cs typeface="Times New Roman"/>
                </a:endParaRPr>
              </a:p>
            </p:txBody>
          </p:sp>
        </mc:Choice>
        <mc:Fallback xmlns="">
          <p:sp>
            <p:nvSpPr>
              <p:cNvPr id="46" name="Rectangle 45">
                <a:extLst>
                  <a:ext uri="{FF2B5EF4-FFF2-40B4-BE49-F238E27FC236}">
                    <a16:creationId xmlns:a16="http://schemas.microsoft.com/office/drawing/2014/main" id="{B084F21E-1A79-E80D-3C11-7CFEA0658E5C}"/>
                  </a:ext>
                </a:extLst>
              </p:cNvPr>
              <p:cNvSpPr>
                <a:spLocks noRot="1" noChangeAspect="1" noMove="1" noResize="1" noEditPoints="1" noAdjustHandles="1" noChangeArrowheads="1" noChangeShapeType="1" noTextEdit="1"/>
              </p:cNvSpPr>
              <p:nvPr/>
            </p:nvSpPr>
            <p:spPr>
              <a:xfrm>
                <a:off x="-11378" y="3479527"/>
                <a:ext cx="2046564" cy="822726"/>
              </a:xfrm>
              <a:prstGeom prst="rect">
                <a:avLst/>
              </a:prstGeom>
              <a:blipFill>
                <a:blip r:embed="rId11"/>
                <a:stretch>
                  <a:fillRect b="-769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C7496FF-F951-1852-62A5-74C8EBC978CF}"/>
              </a:ext>
            </a:extLst>
          </p:cNvPr>
          <p:cNvSpPr txBox="1"/>
          <p:nvPr/>
        </p:nvSpPr>
        <p:spPr>
          <a:xfrm>
            <a:off x="8145864" y="6488668"/>
            <a:ext cx="4046136" cy="369332"/>
          </a:xfrm>
          <a:prstGeom prst="rect">
            <a:avLst/>
          </a:prstGeom>
          <a:solidFill>
            <a:schemeClr val="bg1"/>
          </a:solidFill>
        </p:spPr>
        <p:txBody>
          <a:bodyPr wrap="square" rtlCol="0">
            <a:spAutoFit/>
          </a:bodyPr>
          <a:lstStyle/>
          <a:p>
            <a:r>
              <a:rPr lang="en-US" dirty="0" err="1">
                <a:cs typeface="Franklin Gothic Medium"/>
              </a:rPr>
              <a:t>Codeço</a:t>
            </a:r>
            <a:r>
              <a:rPr lang="en-US" dirty="0">
                <a:cs typeface="Franklin Gothic Medium"/>
              </a:rPr>
              <a:t> 2001. </a:t>
            </a:r>
            <a:r>
              <a:rPr lang="en-US" i="1" dirty="0">
                <a:cs typeface="Franklin Gothic Medium"/>
              </a:rPr>
              <a:t>BMC Infectious Diseases.</a:t>
            </a:r>
          </a:p>
        </p:txBody>
      </p:sp>
      <p:sp>
        <p:nvSpPr>
          <p:cNvPr id="26" name="Right Brace 25">
            <a:extLst>
              <a:ext uri="{FF2B5EF4-FFF2-40B4-BE49-F238E27FC236}">
                <a16:creationId xmlns:a16="http://schemas.microsoft.com/office/drawing/2014/main" id="{E590F9F2-290B-127E-6D7F-450DA1525E9C}"/>
              </a:ext>
            </a:extLst>
          </p:cNvPr>
          <p:cNvSpPr/>
          <p:nvPr/>
        </p:nvSpPr>
        <p:spPr>
          <a:xfrm rot="10800000">
            <a:off x="7074768" y="5149371"/>
            <a:ext cx="337238" cy="126321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4F62F10-E42D-CE5F-9196-24F9D7A3F623}"/>
              </a:ext>
            </a:extLst>
          </p:cNvPr>
          <p:cNvSpPr txBox="1"/>
          <p:nvPr/>
        </p:nvSpPr>
        <p:spPr>
          <a:xfrm>
            <a:off x="5449579" y="5319312"/>
            <a:ext cx="1573224" cy="923330"/>
          </a:xfrm>
          <a:prstGeom prst="rect">
            <a:avLst/>
          </a:prstGeom>
          <a:solidFill>
            <a:schemeClr val="bg1"/>
          </a:solidFill>
        </p:spPr>
        <p:txBody>
          <a:bodyPr wrap="square" rtlCol="0">
            <a:spAutoFit/>
          </a:bodyPr>
          <a:lstStyle/>
          <a:p>
            <a:r>
              <a:rPr lang="en-US" dirty="0">
                <a:cs typeface="Franklin Gothic Medium"/>
              </a:rPr>
              <a:t>cholera environmental reservoir</a:t>
            </a:r>
            <a:endParaRPr lang="en-US" i="1" dirty="0">
              <a:cs typeface="Franklin Gothic Medium"/>
            </a:endParaRPr>
          </a:p>
        </p:txBody>
      </p:sp>
      <p:cxnSp>
        <p:nvCxnSpPr>
          <p:cNvPr id="31" name="Straight Arrow Connector 30">
            <a:extLst>
              <a:ext uri="{FF2B5EF4-FFF2-40B4-BE49-F238E27FC236}">
                <a16:creationId xmlns:a16="http://schemas.microsoft.com/office/drawing/2014/main" id="{BF38CCCE-323D-45F2-D967-5E0E2F1A418B}"/>
              </a:ext>
            </a:extLst>
          </p:cNvPr>
          <p:cNvCxnSpPr/>
          <p:nvPr/>
        </p:nvCxnSpPr>
        <p:spPr>
          <a:xfrm flipV="1">
            <a:off x="9626191" y="3414993"/>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00E028B5-5A60-BBF4-15AE-ED6612C7E2B6}"/>
                  </a:ext>
                </a:extLst>
              </p:cNvPr>
              <p:cNvSpPr/>
              <p:nvPr/>
            </p:nvSpPr>
            <p:spPr>
              <a:xfrm>
                <a:off x="9256835" y="322181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𝛼</m:t>
                      </m:r>
                    </m:oMath>
                  </m:oMathPara>
                </a14:m>
                <a:endParaRPr lang="en-US" sz="24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00E028B5-5A60-BBF4-15AE-ED6612C7E2B6}"/>
                  </a:ext>
                </a:extLst>
              </p:cNvPr>
              <p:cNvSpPr>
                <a:spLocks noRot="1" noChangeAspect="1" noMove="1" noResize="1" noEditPoints="1" noAdjustHandles="1" noChangeArrowheads="1" noChangeShapeType="1" noTextEdit="1"/>
              </p:cNvSpPr>
              <p:nvPr/>
            </p:nvSpPr>
            <p:spPr>
              <a:xfrm>
                <a:off x="9256835" y="3221818"/>
                <a:ext cx="1229614" cy="722021"/>
              </a:xfrm>
              <a:prstGeom prst="rect">
                <a:avLst/>
              </a:prstGeom>
              <a:blipFill>
                <a:blip r:embed="rId12"/>
                <a:stretch>
                  <a:fillRect/>
                </a:stretch>
              </a:blipFill>
              <a:ln>
                <a:noFill/>
              </a:ln>
            </p:spPr>
            <p:txBody>
              <a:bodyPr/>
              <a:lstStyle/>
              <a:p>
                <a:r>
                  <a:rPr lang="en-US">
                    <a:noFill/>
                  </a:rPr>
                  <a:t> </a:t>
                </a:r>
              </a:p>
            </p:txBody>
          </p:sp>
        </mc:Fallback>
      </mc:AlternateContent>
      <p:sp>
        <p:nvSpPr>
          <p:cNvPr id="6" name="Title 1">
            <a:extLst>
              <a:ext uri="{FF2B5EF4-FFF2-40B4-BE49-F238E27FC236}">
                <a16:creationId xmlns:a16="http://schemas.microsoft.com/office/drawing/2014/main" id="{C369D312-B129-691B-843D-FD74329B0E2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4059265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HIV,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382725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8AC7C7-18F8-D7CF-9BB6-0511B62AE99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3" name="TextBox 2">
            <a:extLst>
              <a:ext uri="{FF2B5EF4-FFF2-40B4-BE49-F238E27FC236}">
                <a16:creationId xmlns:a16="http://schemas.microsoft.com/office/drawing/2014/main" id="{D0CBF454-21AF-D343-873D-BAC3EF370871}"/>
              </a:ext>
            </a:extLst>
          </p:cNvPr>
          <p:cNvSpPr txBox="1"/>
          <p:nvPr/>
        </p:nvSpPr>
        <p:spPr>
          <a:xfrm>
            <a:off x="8599579" y="4523385"/>
            <a:ext cx="3683987" cy="2246769"/>
          </a:xfrm>
          <a:prstGeom prst="rect">
            <a:avLst/>
          </a:prstGeom>
          <a:noFill/>
        </p:spPr>
        <p:txBody>
          <a:bodyPr wrap="square" rtlCol="0">
            <a:spAutoFit/>
          </a:bodyPr>
          <a:lstStyle/>
          <a:p>
            <a:r>
              <a:rPr lang="en-US" sz="3500" b="1" dirty="0">
                <a:solidFill>
                  <a:srgbClr val="AC50F3"/>
                </a:solidFill>
              </a:rPr>
              <a:t>Modeled with inherited infection rather than through contact!</a:t>
            </a:r>
          </a:p>
        </p:txBody>
      </p:sp>
    </p:spTree>
    <p:extLst>
      <p:ext uri="{BB962C8B-B14F-4D97-AF65-F5344CB8AC3E}">
        <p14:creationId xmlns:p14="http://schemas.microsoft.com/office/powerpoint/2010/main" val="3970483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a:t>
            </a:r>
            <a:r>
              <a:rPr lang="en-US" sz="2600" b="1" dirty="0">
                <a:highlight>
                  <a:srgbClr val="FFFF00"/>
                </a:highlight>
                <a:latin typeface="Calibri" panose="020F0502020204030204" pitchFamily="34" charset="0"/>
                <a:cs typeface="Calibri" panose="020F0502020204030204" pitchFamily="34" charset="0"/>
              </a:rPr>
              <a:t>HIV</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96328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7">
            <a:extLst>
              <a:ext uri="{FF2B5EF4-FFF2-40B4-BE49-F238E27FC236}">
                <a16:creationId xmlns:a16="http://schemas.microsoft.com/office/drawing/2014/main" id="{41A58474-96DD-F702-1840-55E5200BDAEC}"/>
              </a:ext>
            </a:extLst>
          </p:cNvPr>
          <p:cNvSpPr txBox="1">
            <a:spLocks/>
          </p:cNvSpPr>
          <p:nvPr/>
        </p:nvSpPr>
        <p:spPr>
          <a:xfrm>
            <a:off x="4344837" y="2510406"/>
            <a:ext cx="7669013" cy="1837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600" dirty="0">
                <a:latin typeface="Calibri" panose="020F0502020204030204" pitchFamily="34" charset="0"/>
                <a:cs typeface="Calibri" panose="020F0502020204030204" pitchFamily="34" charset="0"/>
              </a:rPr>
              <a:t>In untreated HIV+ mothers, rate of vertical transmission for HIV  = 15-45%</a:t>
            </a:r>
          </a:p>
          <a:p>
            <a:pPr lvl="1"/>
            <a:r>
              <a:rPr lang="en-US" sz="2600" dirty="0">
                <a:latin typeface="Calibri" panose="020F0502020204030204" pitchFamily="34" charset="0"/>
                <a:cs typeface="Calibri" panose="020F0502020204030204" pitchFamily="34" charset="0"/>
              </a:rPr>
              <a:t>Reduced to &lt;1% for those on ART, though global access to ART is geographically heterogenous</a:t>
            </a:r>
          </a:p>
        </p:txBody>
      </p:sp>
      <p:pic>
        <p:nvPicPr>
          <p:cNvPr id="4" name="Picture 3" descr="Map&#10;&#10;Description automatically generated">
            <a:extLst>
              <a:ext uri="{FF2B5EF4-FFF2-40B4-BE49-F238E27FC236}">
                <a16:creationId xmlns:a16="http://schemas.microsoft.com/office/drawing/2014/main" id="{0822FC8A-88BD-1F65-647B-66276BEEE3B7}"/>
              </a:ext>
            </a:extLst>
          </p:cNvPr>
          <p:cNvPicPr>
            <a:picLocks noChangeAspect="1"/>
          </p:cNvPicPr>
          <p:nvPr/>
        </p:nvPicPr>
        <p:blipFill>
          <a:blip r:embed="rId4"/>
          <a:stretch>
            <a:fillRect/>
          </a:stretch>
        </p:blipFill>
        <p:spPr>
          <a:xfrm>
            <a:off x="7814517" y="4103087"/>
            <a:ext cx="4020925" cy="2754913"/>
          </a:xfrm>
          <a:prstGeom prst="rect">
            <a:avLst/>
          </a:prstGeom>
        </p:spPr>
      </p:pic>
      <p:sp>
        <p:nvSpPr>
          <p:cNvPr id="5" name="TextBox 4">
            <a:extLst>
              <a:ext uri="{FF2B5EF4-FFF2-40B4-BE49-F238E27FC236}">
                <a16:creationId xmlns:a16="http://schemas.microsoft.com/office/drawing/2014/main" id="{F32C62AC-5ECB-3CCC-9F92-3860BB876C1D}"/>
              </a:ext>
            </a:extLst>
          </p:cNvPr>
          <p:cNvSpPr txBox="1"/>
          <p:nvPr/>
        </p:nvSpPr>
        <p:spPr>
          <a:xfrm>
            <a:off x="7144361" y="5586337"/>
            <a:ext cx="1615260" cy="1200329"/>
          </a:xfrm>
          <a:prstGeom prst="rect">
            <a:avLst/>
          </a:prstGeom>
          <a:solidFill>
            <a:schemeClr val="bg1"/>
          </a:solidFill>
        </p:spPr>
        <p:txBody>
          <a:bodyPr wrap="square" rtlCol="0">
            <a:spAutoFit/>
          </a:bodyPr>
          <a:lstStyle/>
          <a:p>
            <a:r>
              <a:rPr lang="en-US" dirty="0">
                <a:cs typeface="Franklin Gothic Medium"/>
              </a:rPr>
              <a:t>ART coverage for those in need, from WHO 2005</a:t>
            </a:r>
            <a:endParaRPr lang="en-US" i="1" dirty="0">
              <a:cs typeface="Franklin Gothic Medium"/>
            </a:endParaRPr>
          </a:p>
        </p:txBody>
      </p:sp>
      <p:sp>
        <p:nvSpPr>
          <p:cNvPr id="3" name="Title 1">
            <a:extLst>
              <a:ext uri="{FF2B5EF4-FFF2-40B4-BE49-F238E27FC236}">
                <a16:creationId xmlns:a16="http://schemas.microsoft.com/office/drawing/2014/main" id="{27AB0EC8-0A06-6120-05F3-A5547A8B2652}"/>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812871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5AB9FFCD-CBC6-B700-FC0B-456EEAB61EE0}"/>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5AB9FFCD-CBC6-B700-FC0B-456EEAB61EE0}"/>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539147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8B21F348-F2BF-DF4E-5AA8-5A9C946685D4}"/>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2" name="TextBox 1">
            <a:extLst>
              <a:ext uri="{FF2B5EF4-FFF2-40B4-BE49-F238E27FC236}">
                <a16:creationId xmlns:a16="http://schemas.microsoft.com/office/drawing/2014/main" id="{1D9629E6-02CB-27D2-46CF-CF3D760A3539}"/>
              </a:ext>
            </a:extLst>
          </p:cNvPr>
          <p:cNvSpPr txBox="1"/>
          <p:nvPr/>
        </p:nvSpPr>
        <p:spPr>
          <a:xfrm>
            <a:off x="9167172" y="4072622"/>
            <a:ext cx="3128176" cy="2785378"/>
          </a:xfrm>
          <a:prstGeom prst="rect">
            <a:avLst/>
          </a:prstGeom>
          <a:noFill/>
        </p:spPr>
        <p:txBody>
          <a:bodyPr wrap="square" rtlCol="0">
            <a:spAutoFit/>
          </a:bodyPr>
          <a:lstStyle/>
          <a:p>
            <a:r>
              <a:rPr lang="en-US" sz="3500" b="1" dirty="0">
                <a:solidFill>
                  <a:srgbClr val="AC50F3"/>
                </a:solidFill>
              </a:rPr>
              <a:t>Typically modeled with the vector as a distinct state variable!</a:t>
            </a:r>
          </a:p>
        </p:txBody>
      </p:sp>
    </p:spTree>
    <p:extLst>
      <p:ext uri="{BB962C8B-B14F-4D97-AF65-F5344CB8AC3E}">
        <p14:creationId xmlns:p14="http://schemas.microsoft.com/office/powerpoint/2010/main" val="484190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dirty="0">
                <a:effectLst/>
                <a:latin typeface="Calibri" panose="020F0502020204030204" pitchFamily="34" charset="0"/>
                <a:cs typeface="Calibri" panose="020F0502020204030204" pitchFamily="34" charset="0"/>
              </a:rPr>
              <a:t>Euclidean </a:t>
            </a:r>
            <a:r>
              <a:rPr lang="en-US" b="1" dirty="0">
                <a:solidFill>
                  <a:srgbClr val="C00000"/>
                </a:solidFill>
                <a:effectLst/>
                <a:latin typeface="Calibri" panose="020F0502020204030204" pitchFamily="34" charset="0"/>
                <a:cs typeface="Calibri" panose="020F0502020204030204" pitchFamily="34" charset="0"/>
              </a:rPr>
              <a:t>vector</a:t>
            </a:r>
            <a:r>
              <a:rPr lang="en-US" dirty="0">
                <a:effectLst/>
                <a:latin typeface="Calibri" panose="020F0502020204030204" pitchFamily="34" charset="0"/>
                <a:cs typeface="Calibri" panose="020F0502020204030204" pitchFamily="34" charset="0"/>
              </a:rPr>
              <a:t>: a quantity with a magnitude and direction</a:t>
            </a:r>
          </a:p>
          <a:p>
            <a:pPr lvl="1"/>
            <a:endParaRPr lang="en-US" dirty="0">
              <a:effectLst/>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Epidemiological </a:t>
            </a:r>
            <a:r>
              <a:rPr lang="en-US" b="1" dirty="0">
                <a:solidFill>
                  <a:srgbClr val="C00000"/>
                </a:solidFill>
                <a:latin typeface="Calibri" panose="020F0502020204030204" pitchFamily="34" charset="0"/>
                <a:cs typeface="Calibri" panose="020F0502020204030204" pitchFamily="34" charset="0"/>
              </a:rPr>
              <a:t>vector</a:t>
            </a:r>
            <a:r>
              <a:rPr lang="en-US" dirty="0">
                <a:latin typeface="Calibri" panose="020F0502020204030204" pitchFamily="34" charset="0"/>
                <a:cs typeface="Calibri" panose="020F0502020204030204" pitchFamily="34" charset="0"/>
              </a:rPr>
              <a:t>: an agent that carries and transmits an infectious patient into another living organism</a:t>
            </a:r>
            <a:endParaRPr lang="en-US" dirty="0">
              <a:effectLst/>
              <a:latin typeface="Calibri" panose="020F0502020204030204" pitchFamily="34" charset="0"/>
              <a:cs typeface="Calibri" panose="020F0502020204030204" pitchFamily="34" charset="0"/>
            </a:endParaRPr>
          </a:p>
          <a:p>
            <a:pPr lvl="1"/>
            <a:endParaRPr lang="en-US" sz="2600" dirty="0">
              <a:effectLst/>
              <a:cs typeface="Calibri" panose="020F0502020204030204" pitchFamily="34" charset="0"/>
            </a:endParaRPr>
          </a:p>
        </p:txBody>
      </p:sp>
      <p:cxnSp>
        <p:nvCxnSpPr>
          <p:cNvPr id="6" name="Straight Arrow Connector 5">
            <a:extLst>
              <a:ext uri="{FF2B5EF4-FFF2-40B4-BE49-F238E27FC236}">
                <a16:creationId xmlns:a16="http://schemas.microsoft.com/office/drawing/2014/main" id="{A96A2FEB-BC84-EF61-437C-88989CA6ACFE}"/>
              </a:ext>
            </a:extLst>
          </p:cNvPr>
          <p:cNvCxnSpPr>
            <a:cxnSpLocks/>
          </p:cNvCxnSpPr>
          <p:nvPr/>
        </p:nvCxnSpPr>
        <p:spPr>
          <a:xfrm>
            <a:off x="1552755" y="2666265"/>
            <a:ext cx="1442996" cy="0"/>
          </a:xfrm>
          <a:prstGeom prst="straightConnector1">
            <a:avLst/>
          </a:prstGeom>
          <a:ln w="5715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pic>
        <p:nvPicPr>
          <p:cNvPr id="9" name="Picture 2" descr="NCEZID: Vector-borne Diseases (spread by bites from mosquitoes, ticks, or  fleas) | What We Do | NCEZID | CDC">
            <a:extLst>
              <a:ext uri="{FF2B5EF4-FFF2-40B4-BE49-F238E27FC236}">
                <a16:creationId xmlns:a16="http://schemas.microsoft.com/office/drawing/2014/main" id="{2ED10FF5-26E4-847C-9A74-6A14A0056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14" y="3720911"/>
            <a:ext cx="5727314" cy="174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5EF3E47-B823-4BD5-8E59-31CB88C40B7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2" name="TextBox 1">
            <a:extLst>
              <a:ext uri="{FF2B5EF4-FFF2-40B4-BE49-F238E27FC236}">
                <a16:creationId xmlns:a16="http://schemas.microsoft.com/office/drawing/2014/main" id="{E6C0F842-840F-FEA4-99AB-8F478788828C}"/>
              </a:ext>
            </a:extLst>
          </p:cNvPr>
          <p:cNvSpPr txBox="1"/>
          <p:nvPr/>
        </p:nvSpPr>
        <p:spPr>
          <a:xfrm>
            <a:off x="9167172" y="4072622"/>
            <a:ext cx="3128176" cy="2785378"/>
          </a:xfrm>
          <a:prstGeom prst="rect">
            <a:avLst/>
          </a:prstGeom>
          <a:noFill/>
        </p:spPr>
        <p:txBody>
          <a:bodyPr wrap="square" rtlCol="0">
            <a:spAutoFit/>
          </a:bodyPr>
          <a:lstStyle/>
          <a:p>
            <a:r>
              <a:rPr lang="en-US" sz="3500" b="1" dirty="0">
                <a:solidFill>
                  <a:srgbClr val="AC50F3"/>
                </a:solidFill>
              </a:rPr>
              <a:t>Typically modeled with the vector as a distinct state variable!</a:t>
            </a:r>
          </a:p>
        </p:txBody>
      </p:sp>
    </p:spTree>
    <p:extLst>
      <p:ext uri="{BB962C8B-B14F-4D97-AF65-F5344CB8AC3E}">
        <p14:creationId xmlns:p14="http://schemas.microsoft.com/office/powerpoint/2010/main" val="2366543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C0D0376D-87FF-5A0F-C400-D653BD92FBB1}"/>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1311756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E1DB62B-8DCE-BF7A-89BB-34C7E8465FF1}"/>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12" name="Rectangle 11">
                <a:extLst>
                  <a:ext uri="{FF2B5EF4-FFF2-40B4-BE49-F238E27FC236}">
                    <a16:creationId xmlns:a16="http://schemas.microsoft.com/office/drawing/2014/main" id="{BE1DB62B-8DCE-BF7A-89BB-34C7E8465FF1}"/>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33C200E5-80AC-18BB-AAE4-CB7BBC94270A}"/>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14" name="Content Placeholder 2">
            <a:extLst>
              <a:ext uri="{FF2B5EF4-FFF2-40B4-BE49-F238E27FC236}">
                <a16:creationId xmlns:a16="http://schemas.microsoft.com/office/drawing/2014/main" id="{9EE3BF2A-5FA6-5482-0217-1ACA08E27B05}"/>
              </a:ext>
            </a:extLst>
          </p:cNvPr>
          <p:cNvSpPr txBox="1">
            <a:spLocks/>
          </p:cNvSpPr>
          <p:nvPr/>
        </p:nvSpPr>
        <p:spPr>
          <a:xfrm>
            <a:off x="8325005" y="2712203"/>
            <a:ext cx="3306301" cy="2954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more transmissible the disease, the higher the HIT and the higher proportion needed to vaccinate to eliminate disease!</a:t>
            </a:r>
          </a:p>
        </p:txBody>
      </p:sp>
      <p:pic>
        <p:nvPicPr>
          <p:cNvPr id="7" name="Picture 6">
            <a:extLst>
              <a:ext uri="{FF2B5EF4-FFF2-40B4-BE49-F238E27FC236}">
                <a16:creationId xmlns:a16="http://schemas.microsoft.com/office/drawing/2014/main" id="{5D6877EC-9A02-43E7-2585-951028441652}"/>
              </a:ext>
            </a:extLst>
          </p:cNvPr>
          <p:cNvPicPr>
            <a:picLocks noChangeAspect="1"/>
          </p:cNvPicPr>
          <p:nvPr/>
        </p:nvPicPr>
        <p:blipFill>
          <a:blip r:embed="rId4"/>
          <a:stretch>
            <a:fillRect/>
          </a:stretch>
        </p:blipFill>
        <p:spPr>
          <a:xfrm>
            <a:off x="1919539" y="1506842"/>
            <a:ext cx="8353213" cy="4865255"/>
          </a:xfrm>
          <a:prstGeom prst="rect">
            <a:avLst/>
          </a:prstGeom>
        </p:spPr>
      </p:pic>
      <p:sp>
        <p:nvSpPr>
          <p:cNvPr id="9" name="Content Placeholder 2">
            <a:extLst>
              <a:ext uri="{FF2B5EF4-FFF2-40B4-BE49-F238E27FC236}">
                <a16:creationId xmlns:a16="http://schemas.microsoft.com/office/drawing/2014/main" id="{0EEDFCF0-77F6-6600-BB71-88C6B262D84E}"/>
              </a:ext>
            </a:extLst>
          </p:cNvPr>
          <p:cNvSpPr txBox="1">
            <a:spLocks/>
          </p:cNvSpPr>
          <p:nvPr/>
        </p:nvSpPr>
        <p:spPr>
          <a:xfrm rot="16200000">
            <a:off x="-229986" y="3573914"/>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Tree>
    <p:extLst>
      <p:ext uri="{BB962C8B-B14F-4D97-AF65-F5344CB8AC3E}">
        <p14:creationId xmlns:p14="http://schemas.microsoft.com/office/powerpoint/2010/main" val="3806011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solidFill>
                  <a:srgbClr val="AC50F3"/>
                </a:solidFill>
                <a:effectLst/>
                <a:latin typeface="Calibri" panose="020F0502020204030204" pitchFamily="34" charset="0"/>
                <a:cs typeface="Calibri" panose="020F0502020204030204" pitchFamily="34" charset="0"/>
              </a:rPr>
              <a:t>Vector-borne</a:t>
            </a:r>
            <a:r>
              <a:rPr lang="en-US" b="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highlight>
                  <a:srgbClr val="FFFF00"/>
                </a:highlight>
                <a:cs typeface="Calibri" panose="020F0502020204030204" pitchFamily="34" charset="0"/>
              </a:rPr>
              <a:t>Malaria</a:t>
            </a:r>
            <a:r>
              <a:rPr lang="en-US" sz="2600" dirty="0">
                <a:effectLst/>
                <a:cs typeface="Calibri" panose="020F0502020204030204" pitchFamily="34" charset="0"/>
              </a:rPr>
              <a:t>: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52F51691-BB21-6C3F-3E1E-365F1A50E79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23028876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Tree>
    <p:extLst>
      <p:ext uri="{BB962C8B-B14F-4D97-AF65-F5344CB8AC3E}">
        <p14:creationId xmlns:p14="http://schemas.microsoft.com/office/powerpoint/2010/main" val="2291917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
        <p:nvSpPr>
          <p:cNvPr id="5" name="TextBox 4">
            <a:extLst>
              <a:ext uri="{FF2B5EF4-FFF2-40B4-BE49-F238E27FC236}">
                <a16:creationId xmlns:a16="http://schemas.microsoft.com/office/drawing/2014/main" id="{F6ED771B-8E8B-6E1E-936C-57B53C59E407}"/>
              </a:ext>
            </a:extLst>
          </p:cNvPr>
          <p:cNvSpPr txBox="1"/>
          <p:nvPr/>
        </p:nvSpPr>
        <p:spPr>
          <a:xfrm>
            <a:off x="2612750" y="5386665"/>
            <a:ext cx="4607349" cy="1446550"/>
          </a:xfrm>
          <a:prstGeom prst="rect">
            <a:avLst/>
          </a:prstGeom>
          <a:solidFill>
            <a:schemeClr val="bg1"/>
          </a:solidFill>
        </p:spPr>
        <p:txBody>
          <a:bodyPr wrap="square" rtlCol="0">
            <a:spAutoFit/>
          </a:bodyPr>
          <a:lstStyle/>
          <a:p>
            <a:r>
              <a:rPr lang="en-US" sz="2200" b="1" dirty="0">
                <a:solidFill>
                  <a:srgbClr val="000000"/>
                </a:solidFill>
              </a:rPr>
              <a:t>Plasmodium</a:t>
            </a:r>
            <a:r>
              <a:rPr lang="en-US" sz="2200" b="1" i="1" dirty="0">
                <a:solidFill>
                  <a:srgbClr val="000000"/>
                </a:solidFill>
              </a:rPr>
              <a:t> parasites time RBC bursting such that they are at peak blood stage circulation when mosquito vectors are feeding at dusk!</a:t>
            </a:r>
            <a:endParaRPr lang="en-US" sz="2200" b="1" i="1" dirty="0">
              <a:solidFill>
                <a:srgbClr val="000000"/>
              </a:solidFill>
              <a:effectLst/>
            </a:endParaRPr>
          </a:p>
        </p:txBody>
      </p:sp>
      <p:cxnSp>
        <p:nvCxnSpPr>
          <p:cNvPr id="6" name="Straight Arrow Connector 5">
            <a:extLst>
              <a:ext uri="{FF2B5EF4-FFF2-40B4-BE49-F238E27FC236}">
                <a16:creationId xmlns:a16="http://schemas.microsoft.com/office/drawing/2014/main" id="{F483EA41-692F-94F1-A165-E0021599DC89}"/>
              </a:ext>
            </a:extLst>
          </p:cNvPr>
          <p:cNvCxnSpPr>
            <a:cxnSpLocks/>
          </p:cNvCxnSpPr>
          <p:nvPr/>
        </p:nvCxnSpPr>
        <p:spPr>
          <a:xfrm flipV="1">
            <a:off x="6937718" y="5747451"/>
            <a:ext cx="664444" cy="34505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86498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930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1F1722-2C18-030E-31B2-D9554ED8E2FF}"/>
              </a:ext>
            </a:extLst>
          </p:cNvPr>
          <p:cNvSpPr txBox="1"/>
          <p:nvPr/>
        </p:nvSpPr>
        <p:spPr>
          <a:xfrm>
            <a:off x="47979" y="3235844"/>
            <a:ext cx="5162376" cy="769441"/>
          </a:xfrm>
          <a:prstGeom prst="rect">
            <a:avLst/>
          </a:prstGeom>
          <a:solidFill>
            <a:schemeClr val="bg1"/>
          </a:solidFill>
        </p:spPr>
        <p:txBody>
          <a:bodyPr wrap="square" rtlCol="0">
            <a:spAutoFit/>
          </a:bodyPr>
          <a:lstStyle/>
          <a:p>
            <a:r>
              <a:rPr lang="en-US" sz="2200" b="1" dirty="0">
                <a:solidFill>
                  <a:srgbClr val="000000"/>
                </a:solidFill>
              </a:rPr>
              <a:t>Only female mosquitoes feed on blood!</a:t>
            </a:r>
          </a:p>
          <a:p>
            <a:r>
              <a:rPr lang="en-US" sz="2200" b="1" i="0" dirty="0">
                <a:solidFill>
                  <a:srgbClr val="000000"/>
                </a:solidFill>
                <a:effectLst/>
              </a:rPr>
              <a:t>Male mosquitoes feed on plant nectar.</a:t>
            </a:r>
          </a:p>
        </p:txBody>
      </p:sp>
    </p:spTree>
    <p:extLst>
      <p:ext uri="{BB962C8B-B14F-4D97-AF65-F5344CB8AC3E}">
        <p14:creationId xmlns:p14="http://schemas.microsoft.com/office/powerpoint/2010/main" val="3724895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Previous prevalence of malaria world map">
            <a:extLst>
              <a:ext uri="{FF2B5EF4-FFF2-40B4-BE49-F238E27FC236}">
                <a16:creationId xmlns:a16="http://schemas.microsoft.com/office/drawing/2014/main" id="{36A7F370-41B2-CDDB-4CC1-37DDE825050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571" b="6421"/>
          <a:stretch/>
        </p:blipFill>
        <p:spPr bwMode="auto">
          <a:xfrm>
            <a:off x="310350" y="1656273"/>
            <a:ext cx="11081288" cy="419243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AB195A9-1F31-BCCD-0557-C956F1CDAD05}"/>
              </a:ext>
            </a:extLst>
          </p:cNvPr>
          <p:cNvSpPr txBox="1">
            <a:spLocks/>
          </p:cNvSpPr>
          <p:nvPr/>
        </p:nvSpPr>
        <p:spPr>
          <a:xfrm>
            <a:off x="1870323" y="142534"/>
            <a:ext cx="821234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has been eliminated from many regions where it was previously endemic, including the US.</a:t>
            </a:r>
          </a:p>
        </p:txBody>
      </p:sp>
      <p:sp>
        <p:nvSpPr>
          <p:cNvPr id="6" name="TextBox 5">
            <a:extLst>
              <a:ext uri="{FF2B5EF4-FFF2-40B4-BE49-F238E27FC236}">
                <a16:creationId xmlns:a16="http://schemas.microsoft.com/office/drawing/2014/main" id="{CD6868FB-67C4-661A-BBD8-82EC18D42945}"/>
              </a:ext>
            </a:extLst>
          </p:cNvPr>
          <p:cNvSpPr txBox="1"/>
          <p:nvPr/>
        </p:nvSpPr>
        <p:spPr>
          <a:xfrm>
            <a:off x="1052423" y="5784294"/>
            <a:ext cx="9540816" cy="892552"/>
          </a:xfrm>
          <a:prstGeom prst="rect">
            <a:avLst/>
          </a:prstGeom>
          <a:solidFill>
            <a:schemeClr val="bg1"/>
          </a:solidFill>
        </p:spPr>
        <p:txBody>
          <a:bodyPr wrap="square" rtlCol="0">
            <a:spAutoFit/>
          </a:bodyPr>
          <a:lstStyle/>
          <a:p>
            <a:pPr algn="ctr"/>
            <a:r>
              <a:rPr lang="en-US" sz="2600" b="0" i="0" dirty="0">
                <a:solidFill>
                  <a:srgbClr val="000000"/>
                </a:solidFill>
                <a:effectLst/>
              </a:rPr>
              <a:t>Still one of the leading causes of child mortality globally – responsible for about half a million childhood deaths a year, 80% in Africa.</a:t>
            </a:r>
            <a:endParaRPr lang="en-US" sz="2600" i="1" dirty="0">
              <a:cs typeface="Franklin Gothic Medium"/>
            </a:endParaRPr>
          </a:p>
        </p:txBody>
      </p:sp>
      <p:sp>
        <p:nvSpPr>
          <p:cNvPr id="7" name="TextBox 6">
            <a:extLst>
              <a:ext uri="{FF2B5EF4-FFF2-40B4-BE49-F238E27FC236}">
                <a16:creationId xmlns:a16="http://schemas.microsoft.com/office/drawing/2014/main" id="{072CBA6E-5E3E-8B8E-F3B5-BACDD4E9BA23}"/>
              </a:ext>
            </a:extLst>
          </p:cNvPr>
          <p:cNvSpPr txBox="1"/>
          <p:nvPr/>
        </p:nvSpPr>
        <p:spPr>
          <a:xfrm>
            <a:off x="10082670" y="6504316"/>
            <a:ext cx="2109330" cy="369332"/>
          </a:xfrm>
          <a:prstGeom prst="rect">
            <a:avLst/>
          </a:prstGeom>
          <a:solidFill>
            <a:schemeClr val="bg1"/>
          </a:solidFill>
        </p:spPr>
        <p:txBody>
          <a:bodyPr wrap="square" rtlCol="0">
            <a:spAutoFit/>
          </a:bodyPr>
          <a:lstStyle/>
          <a:p>
            <a:r>
              <a:rPr lang="en-US" b="0" i="0" dirty="0" err="1">
                <a:solidFill>
                  <a:srgbClr val="000000"/>
                </a:solidFill>
                <a:effectLst/>
              </a:rPr>
              <a:t>OurWorldinData.org</a:t>
            </a:r>
            <a:endParaRPr lang="en-US" i="1" dirty="0">
              <a:cs typeface="Franklin Gothic Medium"/>
            </a:endParaRPr>
          </a:p>
        </p:txBody>
      </p:sp>
    </p:spTree>
    <p:extLst>
      <p:ext uri="{BB962C8B-B14F-4D97-AF65-F5344CB8AC3E}">
        <p14:creationId xmlns:p14="http://schemas.microsoft.com/office/powerpoint/2010/main" val="693139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486862" cy="4351338"/>
          </a:xfrm>
        </p:spPr>
        <p:txBody>
          <a:bodyPr>
            <a:normAutofit/>
          </a:bodyPr>
          <a:lstStyle/>
          <a:p>
            <a:r>
              <a:rPr lang="en-US" sz="2600" dirty="0"/>
              <a:t>1911: British medical Dr. Sir Ronald Ross developed the first model of malaria while working in the Indian Medical Service.</a:t>
            </a:r>
          </a:p>
          <a:p>
            <a:pPr lvl="1"/>
            <a:r>
              <a:rPr lang="en-US" sz="2200" dirty="0"/>
              <a:t>He had already won the 1902 Nobel prize in physiology and medicine for discovering the life cycle of avian malaria</a:t>
            </a:r>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318866" cy="2715073"/>
            <a:chOff x="5360232" y="2786427"/>
            <a:chExt cx="4318866"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7399080" y="3946187"/>
              <a:ext cx="1126848" cy="872266"/>
            </a:xfrm>
            <a:prstGeom prst="curvedConnector3">
              <a:avLst>
                <a:gd name="adj1" fmla="val 31627"/>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9287716" y="3568282"/>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3" name="Graphic 52" descr="Mosquito with solid fill">
            <a:extLst>
              <a:ext uri="{FF2B5EF4-FFF2-40B4-BE49-F238E27FC236}">
                <a16:creationId xmlns:a16="http://schemas.microsoft.com/office/drawing/2014/main" id="{3408D4DE-D34A-9FB6-C937-E658524CB3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91434" y="3596665"/>
            <a:ext cx="914400" cy="914400"/>
          </a:xfrm>
          <a:prstGeom prst="rect">
            <a:avLst/>
          </a:prstGeom>
        </p:spPr>
      </p:pic>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E00251F0-E727-C470-D5A6-8DC770F50369}"/>
                  </a:ext>
                </a:extLst>
              </p:cNvPr>
              <p:cNvSpPr/>
              <p:nvPr/>
            </p:nvSpPr>
            <p:spPr>
              <a:xfrm>
                <a:off x="-116291" y="3470436"/>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e>
                      </m:d>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i="1" dirty="0">
                  <a:ea typeface="Lucida Grande"/>
                  <a:cs typeface="Times New Roman"/>
                </a:endParaRPr>
              </a:p>
            </p:txBody>
          </p:sp>
        </mc:Choice>
        <mc:Fallback xmlns="">
          <p:sp>
            <p:nvSpPr>
              <p:cNvPr id="56" name="Rectangle 55">
                <a:extLst>
                  <a:ext uri="{FF2B5EF4-FFF2-40B4-BE49-F238E27FC236}">
                    <a16:creationId xmlns:a16="http://schemas.microsoft.com/office/drawing/2014/main" id="{E00251F0-E727-C470-D5A6-8DC770F50369}"/>
                  </a:ext>
                </a:extLst>
              </p:cNvPr>
              <p:cNvSpPr>
                <a:spLocks noRot="1" noChangeAspect="1" noMove="1" noResize="1" noEditPoints="1" noAdjustHandles="1" noChangeArrowheads="1" noChangeShapeType="1" noTextEdit="1"/>
              </p:cNvSpPr>
              <p:nvPr/>
            </p:nvSpPr>
            <p:spPr>
              <a:xfrm>
                <a:off x="-116291" y="3470436"/>
                <a:ext cx="6903577" cy="822726"/>
              </a:xfrm>
              <a:prstGeom prst="rect">
                <a:avLst/>
              </a:prstGeom>
              <a:blipFill>
                <a:blip r:embed="rId12"/>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D9D48AC9-7D00-BB2B-5A52-8447E9D17EB8}"/>
                  </a:ext>
                </a:extLst>
              </p:cNvPr>
              <p:cNvSpPr/>
              <p:nvPr/>
            </p:nvSpPr>
            <p:spPr>
              <a:xfrm>
                <a:off x="-542039" y="4313293"/>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dirty="0">
                  <a:ea typeface="Lucida Grande"/>
                  <a:cs typeface="Times New Roman"/>
                </a:endParaRPr>
              </a:p>
            </p:txBody>
          </p:sp>
        </mc:Choice>
        <mc:Fallback xmlns="">
          <p:sp>
            <p:nvSpPr>
              <p:cNvPr id="57" name="Rectangle 56">
                <a:extLst>
                  <a:ext uri="{FF2B5EF4-FFF2-40B4-BE49-F238E27FC236}">
                    <a16:creationId xmlns:a16="http://schemas.microsoft.com/office/drawing/2014/main" id="{D9D48AC9-7D00-BB2B-5A52-8447E9D17EB8}"/>
                  </a:ext>
                </a:extLst>
              </p:cNvPr>
              <p:cNvSpPr>
                <a:spLocks noRot="1" noChangeAspect="1" noMove="1" noResize="1" noEditPoints="1" noAdjustHandles="1" noChangeArrowheads="1" noChangeShapeType="1" noTextEdit="1"/>
              </p:cNvSpPr>
              <p:nvPr/>
            </p:nvSpPr>
            <p:spPr>
              <a:xfrm>
                <a:off x="-542039" y="4313293"/>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C1DC98E-AE8B-0CE5-D8DC-4F6BEDA58FAD}"/>
                  </a:ext>
                </a:extLst>
              </p:cNvPr>
              <p:cNvSpPr/>
              <p:nvPr/>
            </p:nvSpPr>
            <p:spPr>
              <a:xfrm>
                <a:off x="-536438" y="5137352"/>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60" name="Rectangle 59">
                <a:extLst>
                  <a:ext uri="{FF2B5EF4-FFF2-40B4-BE49-F238E27FC236}">
                    <a16:creationId xmlns:a16="http://schemas.microsoft.com/office/drawing/2014/main" id="{6C1DC98E-AE8B-0CE5-D8DC-4F6BEDA58FAD}"/>
                  </a:ext>
                </a:extLst>
              </p:cNvPr>
              <p:cNvSpPr>
                <a:spLocks noRot="1" noChangeAspect="1" noMove="1" noResize="1" noEditPoints="1" noAdjustHandles="1" noChangeArrowheads="1" noChangeShapeType="1" noTextEdit="1"/>
              </p:cNvSpPr>
              <p:nvPr/>
            </p:nvSpPr>
            <p:spPr>
              <a:xfrm>
                <a:off x="-536438" y="5137352"/>
                <a:ext cx="6903577" cy="822726"/>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913807CA-A431-2653-36BC-962708CD972B}"/>
                  </a:ext>
                </a:extLst>
              </p:cNvPr>
              <p:cNvSpPr/>
              <p:nvPr/>
            </p:nvSpPr>
            <p:spPr>
              <a:xfrm>
                <a:off x="-1484328" y="5994759"/>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61" name="Rectangle 60">
                <a:extLst>
                  <a:ext uri="{FF2B5EF4-FFF2-40B4-BE49-F238E27FC236}">
                    <a16:creationId xmlns:a16="http://schemas.microsoft.com/office/drawing/2014/main" id="{913807CA-A431-2653-36BC-962708CD972B}"/>
                  </a:ext>
                </a:extLst>
              </p:cNvPr>
              <p:cNvSpPr>
                <a:spLocks noRot="1" noChangeAspect="1" noMove="1" noResize="1" noEditPoints="1" noAdjustHandles="1" noChangeArrowheads="1" noChangeShapeType="1" noTextEdit="1"/>
              </p:cNvSpPr>
              <p:nvPr/>
            </p:nvSpPr>
            <p:spPr>
              <a:xfrm>
                <a:off x="-1484328" y="5994759"/>
                <a:ext cx="6486862" cy="822726"/>
              </a:xfrm>
              <a:prstGeom prst="rect">
                <a:avLst/>
              </a:prstGeom>
              <a:blipFill>
                <a:blip r:embed="rId16"/>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4161894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155399" cy="4351338"/>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t>1957: MacDonald </a:t>
            </a:r>
            <a:r>
              <a:rPr lang="en-US" sz="2400" dirty="0"/>
              <a:t>modified this model to include the latent period of the parasite developing in the mosquito.</a:t>
            </a:r>
          </a:p>
          <a:p>
            <a:pPr lvl="1"/>
            <a:r>
              <a:rPr lang="en-US" sz="2000" dirty="0"/>
              <a:t>He implicated the survivorship of the female mosquito as the weakest link in the life cycle!</a:t>
            </a:r>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7A14D99-0604-DAC5-C90F-773491C45DE5}"/>
                  </a:ext>
                </a:extLst>
              </p:cNvPr>
              <p:cNvSpPr/>
              <p:nvPr/>
            </p:nvSpPr>
            <p:spPr>
              <a:xfrm>
                <a:off x="-104015" y="4295437"/>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i="1" dirty="0">
                              <a:latin typeface="Cambria Math" panose="02040503050406030204" pitchFamily="18" charset="0"/>
                              <a:ea typeface="Cambria Math" panose="02040503050406030204" pitchFamily="18" charset="0"/>
                              <a:sym typeface="Symbol" pitchFamily="2" charset="2"/>
                            </a:rPr>
                            <m:t>𝑀</m:t>
                          </m:r>
                        </m:sub>
                      </m:sSub>
                      <m:d>
                        <m:dPr>
                          <m:ctrlPr>
                            <a:rPr lang="en-US" sz="2500" b="1" i="1" dirty="0">
                              <a:latin typeface="Cambria Math" panose="02040503050406030204" pitchFamily="18" charset="0"/>
                              <a:ea typeface="Cambria Math" panose="02040503050406030204" pitchFamily="18" charset="0"/>
                              <a:sym typeface="Symbol" pitchFamily="2" charset="2"/>
                            </a:rPr>
                          </m:ctrlPr>
                        </m:dPr>
                        <m:e>
                          <m:sSub>
                            <m:sSubPr>
                              <m:ctrlPr>
                                <a:rPr lang="en-US" sz="2500" i="1" dirty="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39" name="Rectangle 38">
                <a:extLst>
                  <a:ext uri="{FF2B5EF4-FFF2-40B4-BE49-F238E27FC236}">
                    <a16:creationId xmlns:a16="http://schemas.microsoft.com/office/drawing/2014/main" id="{47A14D99-0604-DAC5-C90F-773491C45DE5}"/>
                  </a:ext>
                </a:extLst>
              </p:cNvPr>
              <p:cNvSpPr>
                <a:spLocks noRot="1" noChangeAspect="1" noMove="1" noResize="1" noEditPoints="1" noAdjustHandles="1" noChangeArrowheads="1" noChangeShapeType="1" noTextEdit="1"/>
              </p:cNvSpPr>
              <p:nvPr/>
            </p:nvSpPr>
            <p:spPr>
              <a:xfrm>
                <a:off x="-104015" y="4295437"/>
                <a:ext cx="6903577"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F8AEDB7-9049-4ABC-956E-7304C5749C89}"/>
                  </a:ext>
                </a:extLst>
              </p:cNvPr>
              <p:cNvSpPr/>
              <p:nvPr/>
            </p:nvSpPr>
            <p:spPr>
              <a:xfrm>
                <a:off x="-1648617" y="5996226"/>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i="1" dirty="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41" name="Rectangle 40">
                <a:extLst>
                  <a:ext uri="{FF2B5EF4-FFF2-40B4-BE49-F238E27FC236}">
                    <a16:creationId xmlns:a16="http://schemas.microsoft.com/office/drawing/2014/main" id="{FF8AEDB7-9049-4ABC-956E-7304C5749C89}"/>
                  </a:ext>
                </a:extLst>
              </p:cNvPr>
              <p:cNvSpPr>
                <a:spLocks noRot="1" noChangeAspect="1" noMove="1" noResize="1" noEditPoints="1" noAdjustHandles="1" noChangeArrowheads="1" noChangeShapeType="1" noTextEdit="1"/>
              </p:cNvSpPr>
              <p:nvPr/>
            </p:nvSpPr>
            <p:spPr>
              <a:xfrm>
                <a:off x="-1648617" y="5996226"/>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E765091-320F-E352-93EA-1D1833FA515D}"/>
                  </a:ext>
                </a:extLst>
              </p:cNvPr>
              <p:cNvSpPr/>
              <p:nvPr/>
            </p:nvSpPr>
            <p:spPr>
              <a:xfrm>
                <a:off x="-958754" y="5191378"/>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BE765091-320F-E352-93EA-1D1833FA515D}"/>
                  </a:ext>
                </a:extLst>
              </p:cNvPr>
              <p:cNvSpPr>
                <a:spLocks noRot="1" noChangeAspect="1" noMove="1" noResize="1" noEditPoints="1" noAdjustHandles="1" noChangeArrowheads="1" noChangeShapeType="1" noTextEdit="1"/>
              </p:cNvSpPr>
              <p:nvPr/>
            </p:nvSpPr>
            <p:spPr>
              <a:xfrm>
                <a:off x="-958754" y="5191378"/>
                <a:ext cx="6903577" cy="822726"/>
              </a:xfrm>
              <a:prstGeom prst="rect">
                <a:avLst/>
              </a:prstGeom>
              <a:blipFill>
                <a:blip r:embed="rId14"/>
                <a:stretch>
                  <a:fillRect b="-6061"/>
                </a:stretch>
              </a:blipFill>
            </p:spPr>
            <p:txBody>
              <a:bodyPr/>
              <a:lstStyle/>
              <a:p>
                <a:r>
                  <a:rPr lang="en-US">
                    <a:noFill/>
                  </a:rPr>
                  <a:t> </a:t>
                </a:r>
              </a:p>
            </p:txBody>
          </p:sp>
        </mc:Fallback>
      </mc:AlternateContent>
      <p:pic>
        <p:nvPicPr>
          <p:cNvPr id="43" name="Graphic 42" descr="Mosquito with solid fill">
            <a:extLst>
              <a:ext uri="{FF2B5EF4-FFF2-40B4-BE49-F238E27FC236}">
                <a16:creationId xmlns:a16="http://schemas.microsoft.com/office/drawing/2014/main" id="{5C965A33-D164-CEC7-F40C-DECC2150D84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078786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21194F1B-C23C-8058-5423-46F8A91F0AE7}"/>
              </a:ext>
            </a:extLst>
          </p:cNvPr>
          <p:cNvSpPr/>
          <p:nvPr/>
        </p:nvSpPr>
        <p:spPr>
          <a:xfrm>
            <a:off x="914402" y="3916392"/>
            <a:ext cx="6105676"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BEC7FD7-88E3-A1B1-9175-F133CA49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131181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30103610-C359-C64C-CB95-135E440E520C}"/>
              </a:ext>
            </a:extLst>
          </p:cNvPr>
          <p:cNvSpPr/>
          <p:nvPr/>
        </p:nvSpPr>
        <p:spPr>
          <a:xfrm>
            <a:off x="914402" y="4585331"/>
            <a:ext cx="6105676" cy="2022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78865CC-E8F9-8315-14A5-6C4A9CE399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830633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C0CBAF7-38AE-1F28-E24F-B163717B447B}"/>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38" name="Rectangle 37">
                <a:extLst>
                  <a:ext uri="{FF2B5EF4-FFF2-40B4-BE49-F238E27FC236}">
                    <a16:creationId xmlns:a16="http://schemas.microsoft.com/office/drawing/2014/main" id="{FC0CBAF7-38AE-1F28-E24F-B163717B447B}"/>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3254C687-E2C9-7A54-F5F0-590D6C5B0FFE}"/>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1" name="TextBox 40">
            <a:extLst>
              <a:ext uri="{FF2B5EF4-FFF2-40B4-BE49-F238E27FC236}">
                <a16:creationId xmlns:a16="http://schemas.microsoft.com/office/drawing/2014/main" id="{7F164E73-DA2A-0B26-FF3B-712DF7800EAC}"/>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p:pic>
        <p:nvPicPr>
          <p:cNvPr id="42" name="Picture 41">
            <a:extLst>
              <a:ext uri="{FF2B5EF4-FFF2-40B4-BE49-F238E27FC236}">
                <a16:creationId xmlns:a16="http://schemas.microsoft.com/office/drawing/2014/main" id="{D82D6C30-F47A-9DAE-1E35-E100FDE78B89}"/>
              </a:ext>
            </a:extLst>
          </p:cNvPr>
          <p:cNvPicPr>
            <a:picLocks noChangeAspect="1"/>
          </p:cNvPicPr>
          <p:nvPr/>
        </p:nvPicPr>
        <p:blipFill>
          <a:blip r:embed="rId4"/>
          <a:stretch>
            <a:fillRect/>
          </a:stretch>
        </p:blipFill>
        <p:spPr>
          <a:xfrm>
            <a:off x="6095999" y="1437199"/>
            <a:ext cx="5397500" cy="4318000"/>
          </a:xfrm>
          <a:prstGeom prst="rect">
            <a:avLst/>
          </a:prstGeom>
        </p:spPr>
      </p:pic>
      <p:pic>
        <p:nvPicPr>
          <p:cNvPr id="43" name="Picture 42">
            <a:extLst>
              <a:ext uri="{FF2B5EF4-FFF2-40B4-BE49-F238E27FC236}">
                <a16:creationId xmlns:a16="http://schemas.microsoft.com/office/drawing/2014/main" id="{98E24D60-B159-0D66-E740-503C93480D5A}"/>
              </a:ext>
            </a:extLst>
          </p:cNvPr>
          <p:cNvPicPr>
            <a:picLocks noChangeAspect="1"/>
          </p:cNvPicPr>
          <p:nvPr/>
        </p:nvPicPr>
        <p:blipFill>
          <a:blip r:embed="rId5"/>
          <a:stretch>
            <a:fillRect/>
          </a:stretch>
        </p:blipFill>
        <p:spPr>
          <a:xfrm>
            <a:off x="698501" y="1437199"/>
            <a:ext cx="5397500" cy="4318000"/>
          </a:xfrm>
          <a:prstGeom prst="rect">
            <a:avLst/>
          </a:prstGeom>
        </p:spPr>
      </p:pic>
      <p:pic>
        <p:nvPicPr>
          <p:cNvPr id="44" name="Picture 43" descr="A green and red lines with black text&#10;&#10;AI-generated content may be incorrect.">
            <a:extLst>
              <a:ext uri="{FF2B5EF4-FFF2-40B4-BE49-F238E27FC236}">
                <a16:creationId xmlns:a16="http://schemas.microsoft.com/office/drawing/2014/main" id="{B2FF614D-5762-CEEC-9092-1864DF8AF9A2}"/>
              </a:ext>
            </a:extLst>
          </p:cNvPr>
          <p:cNvPicPr>
            <a:picLocks noChangeAspect="1"/>
          </p:cNvPicPr>
          <p:nvPr/>
        </p:nvPicPr>
        <p:blipFill>
          <a:blip r:embed="rId6"/>
          <a:stretch>
            <a:fillRect/>
          </a:stretch>
        </p:blipFill>
        <p:spPr>
          <a:xfrm>
            <a:off x="4930588" y="1590646"/>
            <a:ext cx="957613" cy="1665414"/>
          </a:xfrm>
          <a:prstGeom prst="rect">
            <a:avLst/>
          </a:prstGeom>
        </p:spPr>
      </p:pic>
    </p:spTree>
    <p:extLst>
      <p:ext uri="{BB962C8B-B14F-4D97-AF65-F5344CB8AC3E}">
        <p14:creationId xmlns:p14="http://schemas.microsoft.com/office/powerpoint/2010/main" val="2238134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6B90738-A55F-1E5F-801E-AE35AE51C63A}"/>
              </a:ext>
            </a:extLst>
          </p:cNvPr>
          <p:cNvSpPr/>
          <p:nvPr/>
        </p:nvSpPr>
        <p:spPr>
          <a:xfrm>
            <a:off x="914402" y="5059689"/>
            <a:ext cx="6105676" cy="1548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73D78A1A-3D3A-BE14-4E38-B94DE8BAF3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455278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a:t>
            </a:r>
            <a:r>
              <a:rPr lang="en-US" sz="2200" b="1" dirty="0">
                <a:solidFill>
                  <a:srgbClr val="C00000"/>
                </a:solidFill>
              </a:rPr>
              <a:t>bioaccumulates</a:t>
            </a:r>
            <a:r>
              <a:rPr lang="en-US" sz="2200" dirty="0"/>
              <a:t>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2" name="Rectangle 1">
            <a:extLst>
              <a:ext uri="{FF2B5EF4-FFF2-40B4-BE49-F238E27FC236}">
                <a16:creationId xmlns:a16="http://schemas.microsoft.com/office/drawing/2014/main" id="{F6B90738-A55F-1E5F-801E-AE35AE51C63A}"/>
              </a:ext>
            </a:extLst>
          </p:cNvPr>
          <p:cNvSpPr/>
          <p:nvPr/>
        </p:nvSpPr>
        <p:spPr>
          <a:xfrm>
            <a:off x="914402" y="5762445"/>
            <a:ext cx="6105676" cy="845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43577065-889F-8E53-C9CB-FBB6C9F61D21}"/>
              </a:ext>
            </a:extLst>
          </p:cNvPr>
          <p:cNvSpPr txBox="1">
            <a:spLocks/>
          </p:cNvSpPr>
          <p:nvPr/>
        </p:nvSpPr>
        <p:spPr>
          <a:xfrm>
            <a:off x="7176779" y="1364609"/>
            <a:ext cx="4459187" cy="2767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1" dirty="0">
                <a:solidFill>
                  <a:srgbClr val="C00000"/>
                </a:solidFill>
              </a:rPr>
              <a:t>Bioaccumulation:</a:t>
            </a:r>
          </a:p>
          <a:p>
            <a:pPr marL="0" indent="0" algn="ctr">
              <a:buNone/>
            </a:pPr>
            <a:r>
              <a:rPr lang="en-US" dirty="0"/>
              <a:t>the gradual accumulation of substances in an organism through time; particularly dangerous for </a:t>
            </a:r>
            <a:r>
              <a:rPr lang="en-US" b="1" dirty="0">
                <a:solidFill>
                  <a:srgbClr val="C00000"/>
                </a:solidFill>
              </a:rPr>
              <a:t>high trophic level consumers</a:t>
            </a:r>
          </a:p>
        </p:txBody>
      </p:sp>
      <p:pic>
        <p:nvPicPr>
          <p:cNvPr id="1026" name="Picture 2" descr="Top Ten Eagle Facts | Original Travel ...">
            <a:extLst>
              <a:ext uri="{FF2B5EF4-FFF2-40B4-BE49-F238E27FC236}">
                <a16:creationId xmlns:a16="http://schemas.microsoft.com/office/drawing/2014/main" id="{B434081A-5F78-2753-9A1A-4332606E7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047" y="4131815"/>
            <a:ext cx="3851582" cy="24760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154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pic>
        <p:nvPicPr>
          <p:cNvPr id="48130" name="Picture 2">
            <a:extLst>
              <a:ext uri="{FF2B5EF4-FFF2-40B4-BE49-F238E27FC236}">
                <a16:creationId xmlns:a16="http://schemas.microsoft.com/office/drawing/2014/main" id="{D6DD7138-9AAA-14C2-D93C-B48356C6B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682" y="1364610"/>
            <a:ext cx="4345531" cy="3259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05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4886" y="1170940"/>
            <a:ext cx="7094729" cy="5493389"/>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solidFill>
                  <a:schemeClr val="bg1">
                    <a:lumMod val="65000"/>
                  </a:schemeClr>
                </a:solidFill>
              </a:rPr>
              <a:t>1957: MacDonald modified this model to include the latent period of the parasite in the mosquito.</a:t>
            </a:r>
          </a:p>
          <a:p>
            <a:r>
              <a:rPr lang="en-US" sz="2600" dirty="0"/>
              <a:t>This led to a widespread WHO campaign for malaria elimination using DDT in the 1950s!</a:t>
            </a:r>
          </a:p>
          <a:p>
            <a:r>
              <a:rPr lang="en-US" sz="2600" dirty="0"/>
              <a:t>1991: Anderson and May extended model to show latency in the human population.</a:t>
            </a:r>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2" name="TextBox 1">
            <a:extLst>
              <a:ext uri="{FF2B5EF4-FFF2-40B4-BE49-F238E27FC236}">
                <a16:creationId xmlns:a16="http://schemas.microsoft.com/office/drawing/2014/main" id="{DCA953EE-7A98-4304-AB9E-E76CD6C8CDA0}"/>
              </a:ext>
            </a:extLst>
          </p:cNvPr>
          <p:cNvSpPr txBox="1"/>
          <p:nvPr/>
        </p:nvSpPr>
        <p:spPr>
          <a:xfrm>
            <a:off x="8574658" y="6453294"/>
            <a:ext cx="3558566" cy="369332"/>
          </a:xfrm>
          <a:prstGeom prst="rect">
            <a:avLst/>
          </a:prstGeom>
          <a:solidFill>
            <a:schemeClr val="bg1"/>
          </a:solidFill>
        </p:spPr>
        <p:txBody>
          <a:bodyPr wrap="square" rtlCol="0">
            <a:spAutoFit/>
          </a:bodyPr>
          <a:lstStyle/>
          <a:p>
            <a:r>
              <a:rPr lang="en-US" b="0" i="0" dirty="0">
                <a:solidFill>
                  <a:srgbClr val="000000"/>
                </a:solidFill>
                <a:effectLst/>
              </a:rPr>
              <a:t>Mandal et al. 2011</a:t>
            </a:r>
            <a:r>
              <a:rPr lang="en-US" dirty="0">
                <a:cs typeface="Franklin Gothic Medium"/>
              </a:rPr>
              <a:t>. </a:t>
            </a:r>
            <a:r>
              <a:rPr lang="en-US" i="1" dirty="0">
                <a:cs typeface="Franklin Gothic Medium"/>
              </a:rPr>
              <a:t>Malaria Journal.</a:t>
            </a:r>
          </a:p>
        </p:txBody>
      </p:sp>
      <p:pic>
        <p:nvPicPr>
          <p:cNvPr id="4" name="Picture 2" descr="figure 2">
            <a:extLst>
              <a:ext uri="{FF2B5EF4-FFF2-40B4-BE49-F238E27FC236}">
                <a16:creationId xmlns:a16="http://schemas.microsoft.com/office/drawing/2014/main" id="{A8CBCE6E-E5B5-D126-1E88-3EFC6E66B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615" y="1323188"/>
            <a:ext cx="4991554" cy="421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022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611532B-8091-2933-9DE3-BA6667F257EC}"/>
                  </a:ext>
                </a:extLst>
              </p:cNvPr>
              <p:cNvGraphicFramePr>
                <a:graphicFrameLocks noGrp="1"/>
              </p:cNvGraphicFramePr>
              <p:nvPr>
                <p:ph idx="1"/>
                <p:extLst>
                  <p:ext uri="{D42A27DB-BD31-4B8C-83A1-F6EECF244321}">
                    <p14:modId xmlns:p14="http://schemas.microsoft.com/office/powerpoint/2010/main" val="2087337912"/>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1611532B-8091-2933-9DE3-BA6667F257EC}"/>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9284664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BFF39F4B-25A0-58AF-C6F9-94ED71EF01B2}"/>
              </a:ext>
            </a:extLst>
          </p:cNvPr>
          <p:cNvSpPr/>
          <p:nvPr/>
        </p:nvSpPr>
        <p:spPr>
          <a:xfrm>
            <a:off x="6138398" y="2578608"/>
            <a:ext cx="6053602" cy="4151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4431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13EC58EC-AB7E-7EDF-38D9-A0BB75748443}"/>
              </a:ext>
            </a:extLst>
          </p:cNvPr>
          <p:cNvSpPr/>
          <p:nvPr/>
        </p:nvSpPr>
        <p:spPr>
          <a:xfrm>
            <a:off x="6138398" y="4297680"/>
            <a:ext cx="6053602" cy="24323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969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167312"/>
            <a:ext cx="6053602" cy="15626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643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724144"/>
            <a:ext cx="6053602"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0739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Tree>
    <p:extLst>
      <p:ext uri="{BB962C8B-B14F-4D97-AF65-F5344CB8AC3E}">
        <p14:creationId xmlns:p14="http://schemas.microsoft.com/office/powerpoint/2010/main" val="291595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C34B2-D0C7-0E52-D08D-ED32818C598E}"/>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CCEAA567-6E35-C0D4-FF04-07F2BFA82F16}"/>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838A0BC-E1AD-F393-3EF6-EFF341AFD65F}"/>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38" name="Rectangle 37">
                <a:extLst>
                  <a:ext uri="{FF2B5EF4-FFF2-40B4-BE49-F238E27FC236}">
                    <a16:creationId xmlns:a16="http://schemas.microsoft.com/office/drawing/2014/main" id="{E838A0BC-E1AD-F393-3EF6-EFF341AFD65F}"/>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B4840726-54BD-B567-2DEC-EB11B479D95A}"/>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0" name="TextBox 39">
            <a:extLst>
              <a:ext uri="{FF2B5EF4-FFF2-40B4-BE49-F238E27FC236}">
                <a16:creationId xmlns:a16="http://schemas.microsoft.com/office/drawing/2014/main" id="{7951D5B7-1132-0BDB-783C-FAAA499473EB}"/>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(1/2.8) =  0.64</a:t>
            </a:r>
            <a:endParaRPr lang="en-US" sz="2500" baseline="-25000" dirty="0"/>
          </a:p>
        </p:txBody>
      </p:sp>
      <p:sp>
        <p:nvSpPr>
          <p:cNvPr id="2" name="TextBox 1">
            <a:extLst>
              <a:ext uri="{FF2B5EF4-FFF2-40B4-BE49-F238E27FC236}">
                <a16:creationId xmlns:a16="http://schemas.microsoft.com/office/drawing/2014/main" id="{0B0D9413-1E0F-1CB9-1954-E442408C89D5}"/>
              </a:ext>
            </a:extLst>
          </p:cNvPr>
          <p:cNvSpPr txBox="1"/>
          <p:nvPr/>
        </p:nvSpPr>
        <p:spPr>
          <a:xfrm>
            <a:off x="5020235" y="5993726"/>
            <a:ext cx="7289170" cy="769441"/>
          </a:xfrm>
          <a:prstGeom prst="rect">
            <a:avLst/>
          </a:prstGeom>
          <a:noFill/>
        </p:spPr>
        <p:txBody>
          <a:bodyPr wrap="square">
            <a:spAutoFit/>
          </a:bodyPr>
          <a:lstStyle/>
          <a:p>
            <a:r>
              <a:rPr lang="en-US" sz="2200" dirty="0"/>
              <a:t>64% need to be immune to stop the disease from spreading. </a:t>
            </a:r>
          </a:p>
          <a:p>
            <a:r>
              <a:rPr lang="en-US" sz="2200" dirty="0"/>
              <a:t>That means only 36% remaining </a:t>
            </a:r>
            <a:r>
              <a:rPr lang="en-US" sz="2200" dirty="0" err="1"/>
              <a:t>susceptibles</a:t>
            </a:r>
            <a:r>
              <a:rPr lang="en-US" sz="2200" dirty="0"/>
              <a:t> are permitted!</a:t>
            </a:r>
          </a:p>
        </p:txBody>
      </p:sp>
      <p:pic>
        <p:nvPicPr>
          <p:cNvPr id="3" name="Picture 2">
            <a:extLst>
              <a:ext uri="{FF2B5EF4-FFF2-40B4-BE49-F238E27FC236}">
                <a16:creationId xmlns:a16="http://schemas.microsoft.com/office/drawing/2014/main" id="{5D6451BC-63BA-7F77-9591-419B6748E005}"/>
              </a:ext>
            </a:extLst>
          </p:cNvPr>
          <p:cNvPicPr>
            <a:picLocks noChangeAspect="1"/>
          </p:cNvPicPr>
          <p:nvPr/>
        </p:nvPicPr>
        <p:blipFill>
          <a:blip r:embed="rId4"/>
          <a:stretch>
            <a:fillRect/>
          </a:stretch>
        </p:blipFill>
        <p:spPr>
          <a:xfrm>
            <a:off x="6095999" y="1437199"/>
            <a:ext cx="5397500" cy="4318000"/>
          </a:xfrm>
          <a:prstGeom prst="rect">
            <a:avLst/>
          </a:prstGeom>
        </p:spPr>
      </p:pic>
      <p:pic>
        <p:nvPicPr>
          <p:cNvPr id="4" name="Picture 3">
            <a:extLst>
              <a:ext uri="{FF2B5EF4-FFF2-40B4-BE49-F238E27FC236}">
                <a16:creationId xmlns:a16="http://schemas.microsoft.com/office/drawing/2014/main" id="{442CB930-5E4A-1BC7-31D1-3338EF7D0DC4}"/>
              </a:ext>
            </a:extLst>
          </p:cNvPr>
          <p:cNvPicPr>
            <a:picLocks noChangeAspect="1"/>
          </p:cNvPicPr>
          <p:nvPr/>
        </p:nvPicPr>
        <p:blipFill>
          <a:blip r:embed="rId5"/>
          <a:stretch>
            <a:fillRect/>
          </a:stretch>
        </p:blipFill>
        <p:spPr>
          <a:xfrm>
            <a:off x="698501" y="1437199"/>
            <a:ext cx="5397500" cy="4318000"/>
          </a:xfrm>
          <a:prstGeom prst="rect">
            <a:avLst/>
          </a:prstGeom>
        </p:spPr>
      </p:pic>
      <p:pic>
        <p:nvPicPr>
          <p:cNvPr id="5" name="Picture 4" descr="A green and red lines with black text&#10;&#10;AI-generated content may be incorrect.">
            <a:extLst>
              <a:ext uri="{FF2B5EF4-FFF2-40B4-BE49-F238E27FC236}">
                <a16:creationId xmlns:a16="http://schemas.microsoft.com/office/drawing/2014/main" id="{44822B1E-27FC-FC96-D1B5-7661E922AE25}"/>
              </a:ext>
            </a:extLst>
          </p:cNvPr>
          <p:cNvPicPr>
            <a:picLocks noChangeAspect="1"/>
          </p:cNvPicPr>
          <p:nvPr/>
        </p:nvPicPr>
        <p:blipFill>
          <a:blip r:embed="rId6"/>
          <a:stretch>
            <a:fillRect/>
          </a:stretch>
        </p:blipFill>
        <p:spPr>
          <a:xfrm>
            <a:off x="4930588" y="1590646"/>
            <a:ext cx="957613" cy="1665414"/>
          </a:xfrm>
          <a:prstGeom prst="rect">
            <a:avLst/>
          </a:prstGeom>
        </p:spPr>
      </p:pic>
    </p:spTree>
    <p:extLst>
      <p:ext uri="{BB962C8B-B14F-4D97-AF65-F5344CB8AC3E}">
        <p14:creationId xmlns:p14="http://schemas.microsoft.com/office/powerpoint/2010/main" val="1561266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Tree>
    <p:extLst>
      <p:ext uri="{BB962C8B-B14F-4D97-AF65-F5344CB8AC3E}">
        <p14:creationId xmlns:p14="http://schemas.microsoft.com/office/powerpoint/2010/main" val="27566216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
        <p:nvSpPr>
          <p:cNvPr id="3" name="Title 1">
            <a:extLst>
              <a:ext uri="{FF2B5EF4-FFF2-40B4-BE49-F238E27FC236}">
                <a16:creationId xmlns:a16="http://schemas.microsoft.com/office/drawing/2014/main" id="{309F98A9-B4B0-E6BE-76E2-BAF2001AAF29}"/>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AC50F3"/>
                </a:solidFill>
                <a:latin typeface="+mn-lt"/>
              </a:rPr>
              <a:t>vector-borne</a:t>
            </a:r>
            <a:r>
              <a:rPr lang="en-US" b="1" dirty="0">
                <a:latin typeface="+mn-lt"/>
              </a:rPr>
              <a:t> and </a:t>
            </a:r>
            <a:r>
              <a:rPr lang="en-US" b="1" dirty="0">
                <a:solidFill>
                  <a:srgbClr val="AC50F3"/>
                </a:solidFill>
                <a:latin typeface="+mn-lt"/>
              </a:rPr>
              <a:t>zoonotic</a:t>
            </a:r>
            <a:r>
              <a:rPr lang="en-US" b="1" dirty="0">
                <a:latin typeface="+mn-lt"/>
              </a:rPr>
              <a:t>!</a:t>
            </a:r>
          </a:p>
        </p:txBody>
      </p:sp>
    </p:spTree>
    <p:extLst>
      <p:ext uri="{BB962C8B-B14F-4D97-AF65-F5344CB8AC3E}">
        <p14:creationId xmlns:p14="http://schemas.microsoft.com/office/powerpoint/2010/main" val="3510507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A0DF-AEC0-FEA5-9D8C-283F845A0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AE4C4-8F8A-DC3E-4E0F-B9B7D6F4183B}"/>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FDE7BA20-D481-E8EE-DB6F-2F582BBFE5B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graphicFrame>
        <p:nvGraphicFramePr>
          <p:cNvPr id="27" name="Object 26">
            <a:extLst>
              <a:ext uri="{FF2B5EF4-FFF2-40B4-BE49-F238E27FC236}">
                <a16:creationId xmlns:a16="http://schemas.microsoft.com/office/drawing/2014/main" id="{6AC3D15A-F6E8-3F82-6964-E195DD99D2B8}"/>
              </a:ext>
            </a:extLst>
          </p:cNvPr>
          <p:cNvGraphicFramePr>
            <a:graphicFrameLocks noChangeAspect="1"/>
          </p:cNvGraphicFramePr>
          <p:nvPr>
            <p:extLst>
              <p:ext uri="{D42A27DB-BD31-4B8C-83A1-F6EECF244321}">
                <p14:modId xmlns:p14="http://schemas.microsoft.com/office/powerpoint/2010/main" val="4158672642"/>
              </p:ext>
            </p:extLst>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AD0392DF-53C1-33B2-F6E7-ED2FD26F4CC7}"/>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14E25ADC-A07E-F641-89FD-FF6F732929E5}"/>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7DD8FC04-AC03-C5F5-2013-44522808DC3A}"/>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8A90D9E5-55A6-C1C4-990D-BCE86661F7B3}"/>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5F214132-11A9-409E-412B-13E9AC089114}"/>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5BD678B-9061-F94A-A110-E63019CAAD10}"/>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C2071ED9-2F8D-7DDA-DDD4-60CFED65D1B9}"/>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04BEA0EB-C2C7-DDF4-EA42-DDB5E2BB47AB}"/>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6E3F7724-0821-19B4-8598-BC1808D836B1}"/>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54E73339-2A88-5B7C-8B1D-94589271136B}"/>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51A6AB58-747B-0A4A-11B6-48A356317A17}"/>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EB29951E-4568-507F-E9A6-C3EFCA29AC55}"/>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619D6006-0160-03FE-8D46-A4BAD649EC0C}"/>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C1C9E60-BFBD-325A-70DB-37A1501D054E}"/>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2CDEAADA-E4DB-409B-3B6A-98626E1CBF6A}"/>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9CD5137E-A829-7F87-2677-510EB765F44A}"/>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7DA12FC4-8A09-6946-441F-64808219808E}"/>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CA61621B-64AE-D435-D155-BF42F29F5F75}"/>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A6B1A347-373E-A32A-3B73-BEAE1B435A9A}"/>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860F1BD5-0FE9-D027-6D6D-74994F0E6393}"/>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B56A5EDA-7B44-54E3-E87D-3AD9CEC48B4D}"/>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55B56EB5-893F-06E9-F4A5-0F4D47F0C864}"/>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EBCF59BE-6601-9554-A0A5-E19ABD7397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A99EEF53-AFF9-BA2D-2CAE-49A0D827DA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D5B3933-243E-FAAD-4BE3-0B6025B77C00}"/>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5D5B3933-243E-FAAD-4BE3-0B6025B77C00}"/>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3AD37D7B-BBC5-EA5D-E394-1D583F98339F}"/>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164F7ECC-C32A-3DBE-7FB2-0504CDC04F4B}"/>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164F7ECC-C32A-3DBE-7FB2-0504CDC04F4B}"/>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2A75AD4E-310C-1BD3-9983-628712022738}"/>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607850C6-9D14-AAED-D426-0851685F915B}"/>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FB3D648C-0A0A-442B-C9FF-DABC167961C4}"/>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CCD73FB-3ABE-2841-2278-E0B562D88068}"/>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DE990674-D4E0-32D1-8725-9CBB8F5D79FB}"/>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F503F2-871E-F7C3-C2CB-B27E52C7B719}"/>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Tree>
    <p:extLst>
      <p:ext uri="{BB962C8B-B14F-4D97-AF65-F5344CB8AC3E}">
        <p14:creationId xmlns:p14="http://schemas.microsoft.com/office/powerpoint/2010/main" val="279369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B91A0-78ED-EBC0-64F7-17C15B3D1E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1DB21-B904-BCDE-BBEB-CE6778F773DD}"/>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8FB55C7B-E667-8699-5AD0-C9CAB5FC3CA1}"/>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A5A306A0-C6C3-12FC-A455-05A77D0EC657}"/>
              </a:ext>
            </a:extLst>
          </p:cNvPr>
          <p:cNvSpPr txBox="1"/>
          <p:nvPr/>
        </p:nvSpPr>
        <p:spPr>
          <a:xfrm>
            <a:off x="9103552" y="2778389"/>
            <a:ext cx="2895601" cy="2400657"/>
          </a:xfrm>
          <a:prstGeom prst="rect">
            <a:avLst/>
          </a:prstGeom>
          <a:noFill/>
        </p:spPr>
        <p:txBody>
          <a:bodyPr wrap="square" rtlCol="0">
            <a:spAutoFit/>
          </a:bodyPr>
          <a:lstStyle/>
          <a:p>
            <a:r>
              <a:rPr lang="en-US" sz="3000" b="1" dirty="0">
                <a:solidFill>
                  <a:srgbClr val="AC50F3"/>
                </a:solidFill>
              </a:rPr>
              <a:t>Typically modeled with the reservoir as a distinct state variable!</a:t>
            </a:r>
          </a:p>
        </p:txBody>
      </p:sp>
      <p:graphicFrame>
        <p:nvGraphicFramePr>
          <p:cNvPr id="27" name="Object 26">
            <a:extLst>
              <a:ext uri="{FF2B5EF4-FFF2-40B4-BE49-F238E27FC236}">
                <a16:creationId xmlns:a16="http://schemas.microsoft.com/office/drawing/2014/main" id="{201F742C-ED90-2AB4-1DD7-707038FB20B0}"/>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6AC3D15A-F6E8-3F82-6964-E195DD99D2B8}"/>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4C3C3CCC-3521-47A9-5B72-01B8DE775703}"/>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9DA2B38E-9128-E855-E97C-BA16384E3466}"/>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D6BC2DA-C0A5-E395-4E09-A8BCBA905EFF}"/>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457D249F-0757-CD5D-515F-F3594912E003}"/>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57A6CC0E-96E1-C857-F7D4-A575AB2B48F0}"/>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6FA039AE-7315-8553-8708-AA5A32A95695}"/>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E876BF2-2F5C-7805-D19F-D16755637F40}"/>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D2B057DD-6780-A164-961A-1B6B9AD4B7B3}"/>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F7BDDCEE-7066-48A5-5FE5-67732A9BC148}"/>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EC7465CA-E777-7010-88D7-CBE10011FE11}"/>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B85AF485-1569-25A9-77F6-308AA5AFE492}"/>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5B64C121-497E-60F0-E4D4-27C679637B02}"/>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49E42FB6-D054-14F8-6160-D5E1F74F83C9}"/>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E50FAB9-4933-533A-B347-2F6592FD8F80}"/>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523AE98D-9248-63FF-E698-EA71777C0B16}"/>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1124D799-B431-F1CE-E2A8-7C2156052B53}"/>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7D3E0576-57C4-55DF-EB61-F02740CA35AF}"/>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FA63D896-6997-C896-AAAB-7C76EB41833B}"/>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B92571FF-1896-8337-1532-366DBCCDB102}"/>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9CB41281-74A1-3AE5-3E80-0ACCE0066E38}"/>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ED30921D-C8E3-3072-93D3-9B826FEF8329}"/>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195FDEFB-80BD-E07B-A661-2082CB773AA5}"/>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F698F958-5C99-FDA8-D297-E4B2C3C345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6A5A4B09-BED4-B7C8-565B-31B7C18C34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88BD8ED7-47AD-36ED-BBC4-A59E6DBD197E}"/>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88BD8ED7-47AD-36ED-BBC4-A59E6DBD197E}"/>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5BCC63AC-5F50-1538-7D19-9E295A301C68}"/>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0E592399-84FA-C4B3-1AF9-B34987CDCCBF}"/>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0E592399-84FA-C4B3-1AF9-B34987CDCCBF}"/>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F2C0A0BD-144C-4CB3-7F5B-121DE7BB114A}"/>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EC779020-2CA5-F466-3F7F-04BE06DB993B}"/>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4F98A5D0-977E-B407-7287-57E7B1CFDCAD}"/>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3D5B3D0-58A5-38D3-B46E-6AED774A9487}"/>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30ADB9FC-014E-C88C-2261-F78D867CDC7C}"/>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B481CF3-FE34-62E0-467E-6241126DC668}"/>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Tree>
    <p:extLst>
      <p:ext uri="{BB962C8B-B14F-4D97-AF65-F5344CB8AC3E}">
        <p14:creationId xmlns:p14="http://schemas.microsoft.com/office/powerpoint/2010/main" val="37754808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EB7F0-09F4-0D2F-140D-AF7AFE50D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B4EA4B-199B-350D-BC6E-3D479854B08B}"/>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08903C6A-6C13-79A4-E971-EC984125F6F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D384C41C-FC2B-C658-4307-BACDB38D501E}"/>
              </a:ext>
            </a:extLst>
          </p:cNvPr>
          <p:cNvSpPr txBox="1"/>
          <p:nvPr/>
        </p:nvSpPr>
        <p:spPr>
          <a:xfrm>
            <a:off x="9103552" y="2778389"/>
            <a:ext cx="2895601" cy="2400657"/>
          </a:xfrm>
          <a:prstGeom prst="rect">
            <a:avLst/>
          </a:prstGeom>
          <a:noFill/>
        </p:spPr>
        <p:txBody>
          <a:bodyPr wrap="square" rtlCol="0">
            <a:spAutoFit/>
          </a:bodyPr>
          <a:lstStyle/>
          <a:p>
            <a:r>
              <a:rPr lang="en-US" sz="3000" b="1" dirty="0">
                <a:solidFill>
                  <a:srgbClr val="AC50F3"/>
                </a:solidFill>
              </a:rPr>
              <a:t>Typically modeled with the reservoir as a distinct state variable!</a:t>
            </a:r>
          </a:p>
        </p:txBody>
      </p:sp>
      <p:graphicFrame>
        <p:nvGraphicFramePr>
          <p:cNvPr id="27" name="Object 26">
            <a:extLst>
              <a:ext uri="{FF2B5EF4-FFF2-40B4-BE49-F238E27FC236}">
                <a16:creationId xmlns:a16="http://schemas.microsoft.com/office/drawing/2014/main" id="{A471EC3C-2C20-9D5F-AF22-BD4302FA857B}"/>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201F742C-ED90-2AB4-1DD7-707038FB20B0}"/>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1C18B256-1BB4-1212-84A0-397FB36B8F1C}"/>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339DCA23-DDFE-5A30-5DC7-14543FCB888B}"/>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ED5CD87E-E723-7654-4174-F23ABBF2D104}"/>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0BD05AB8-6410-A45D-C533-43C9A2244A82}"/>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66EB8C53-4A1E-D693-05D4-0A78C8D91145}"/>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93DCE233-F525-9F8A-9758-03FCF29E5758}"/>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E6FB9179-7BF9-AF86-F4CF-21C5E650348D}"/>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D42C6607-7E30-D86A-4727-0394091B13BA}"/>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86CA1870-8CD1-BC69-1E64-971EABCD1F67}"/>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6BC801F4-26B6-BEF3-7771-8267504B64DF}"/>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F8B634B9-875E-1A2B-AA83-0E669AA76287}"/>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436EECCA-B364-20F9-FAF5-52BEC1A5B086}"/>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2A387B15-C554-E1C5-39BF-3CB05B2CB92B}"/>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8479210-BAC5-B430-EB06-78D7E8E90B52}"/>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11B9852E-8F86-2A71-C5F7-88521C3D6008}"/>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CBACC9AE-9F46-BD0B-A750-3429EAA0D7C6}"/>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F9A152C4-FC1F-CBA9-904E-04AC8330E206}"/>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9A4E3F43-114F-AB95-24B9-BFE5CF5952F5}"/>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080ED80-DFF8-614E-A271-654987A544B8}"/>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61906BA2-C211-7571-0B83-BC6BEDCDC879}"/>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17B4B735-CC81-72DE-4866-C1F677C72A58}"/>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35DEDBED-CA40-1F9A-8945-D7AA4A8540DB}"/>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6C8BE353-C5A7-BC40-4092-99FA354E5D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01DC6D0E-5E06-BF43-BA9F-ECD77A1885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B1976464-0EEC-5B23-0579-92A21BC5E235}"/>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B1976464-0EEC-5B23-0579-92A21BC5E235}"/>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D5256B8D-10D7-723F-8B33-1A557FA842B1}"/>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1B83D6F9-628C-09F9-4B1B-5D8795D4AD65}"/>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1B83D6F9-628C-09F9-4B1B-5D8795D4AD65}"/>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227CDB7F-6A90-667E-143A-9921B7B5B3C9}"/>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5FE05ED0-8FA6-E86E-1379-B5BC093D3D87}"/>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91943184-A807-A845-F589-D3B8A35EF1B3}"/>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3966E5D-7807-A455-C9F7-F1C529D45920}"/>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2ADE652D-045A-88C3-5F0F-1D10A0ACE0EE}"/>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879214C-0100-7C9D-5D55-A5CE71EB064A}"/>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Tree>
    <p:extLst>
      <p:ext uri="{BB962C8B-B14F-4D97-AF65-F5344CB8AC3E}">
        <p14:creationId xmlns:p14="http://schemas.microsoft.com/office/powerpoint/2010/main" val="12135171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E023F-94DD-F5DB-1CAB-A1EFD9C5A80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6830DA8-DA69-2C04-290C-C099A3B62395}"/>
              </a:ext>
            </a:extLst>
          </p:cNvPr>
          <p:cNvSpPr/>
          <p:nvPr/>
        </p:nvSpPr>
        <p:spPr>
          <a:xfrm>
            <a:off x="1844059" y="2095573"/>
            <a:ext cx="7081327" cy="1785408"/>
          </a:xfrm>
          <a:prstGeom prst="rect">
            <a:avLst/>
          </a:prstGeom>
          <a:solidFill>
            <a:srgbClr val="FFFF00">
              <a:alpha val="36471"/>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FB74121-D4A3-931C-B526-7E8F26110CF0}"/>
              </a:ext>
            </a:extLst>
          </p:cNvPr>
          <p:cNvSpPr>
            <a:spLocks noGrp="1"/>
          </p:cNvSpPr>
          <p:nvPr>
            <p:ph type="title"/>
          </p:nvPr>
        </p:nvSpPr>
        <p:spPr>
          <a:xfrm>
            <a:off x="1331148" y="381520"/>
            <a:ext cx="9123560" cy="1325563"/>
          </a:xfrm>
        </p:spPr>
        <p:txBody>
          <a:bodyPr>
            <a:noAutofit/>
          </a:bodyPr>
          <a:lstStyle/>
          <a:p>
            <a:pPr algn="ctr"/>
            <a:r>
              <a:rPr lang="en-US" sz="3500" b="1" dirty="0">
                <a:solidFill>
                  <a:srgbClr val="AC50F3"/>
                </a:solidFill>
                <a:latin typeface="+mn-lt"/>
              </a:rPr>
              <a:t>Zoonoses</a:t>
            </a:r>
            <a:r>
              <a:rPr lang="en-US" sz="3500" dirty="0">
                <a:latin typeface="+mn-lt"/>
              </a:rPr>
              <a:t> are pathogens transmitted from a </a:t>
            </a:r>
            <a:r>
              <a:rPr lang="en-US" sz="3500" b="1" dirty="0">
                <a:solidFill>
                  <a:schemeClr val="accent5">
                    <a:lumMod val="75000"/>
                  </a:schemeClr>
                </a:solidFill>
                <a:latin typeface="+mn-lt"/>
              </a:rPr>
              <a:t>wildlife reservoir</a:t>
            </a:r>
            <a:r>
              <a:rPr lang="en-US" sz="3500" dirty="0">
                <a:solidFill>
                  <a:schemeClr val="accent5">
                    <a:lumMod val="75000"/>
                  </a:schemeClr>
                </a:solidFill>
                <a:latin typeface="+mn-lt"/>
              </a:rPr>
              <a:t> </a:t>
            </a:r>
            <a:r>
              <a:rPr lang="en-US" sz="3500" dirty="0">
                <a:latin typeface="+mn-lt"/>
              </a:rPr>
              <a:t>to a </a:t>
            </a:r>
            <a:r>
              <a:rPr lang="en-US" sz="3500" b="1" dirty="0">
                <a:solidFill>
                  <a:srgbClr val="C00000"/>
                </a:solidFill>
                <a:latin typeface="+mn-lt"/>
              </a:rPr>
              <a:t>spillover</a:t>
            </a:r>
            <a:r>
              <a:rPr lang="en-US" sz="3500" dirty="0">
                <a:latin typeface="+mn-lt"/>
              </a:rPr>
              <a:t> </a:t>
            </a:r>
            <a:r>
              <a:rPr lang="en-US" sz="3500" b="1" dirty="0">
                <a:solidFill>
                  <a:srgbClr val="C00000"/>
                </a:solidFill>
                <a:latin typeface="+mn-lt"/>
              </a:rPr>
              <a:t>human</a:t>
            </a:r>
            <a:r>
              <a:rPr lang="en-US" sz="3500" dirty="0">
                <a:latin typeface="+mn-lt"/>
              </a:rPr>
              <a:t> host.</a:t>
            </a:r>
            <a:endParaRPr lang="en-US" sz="3500" b="1" dirty="0">
              <a:solidFill>
                <a:srgbClr val="C00000"/>
              </a:solidFill>
              <a:latin typeface="+mn-lt"/>
            </a:endParaRPr>
          </a:p>
        </p:txBody>
      </p:sp>
      <p:sp>
        <p:nvSpPr>
          <p:cNvPr id="17" name="TextBox 16">
            <a:extLst>
              <a:ext uri="{FF2B5EF4-FFF2-40B4-BE49-F238E27FC236}">
                <a16:creationId xmlns:a16="http://schemas.microsoft.com/office/drawing/2014/main" id="{9AF7EAE4-8F39-F225-2C29-F401FDA122D8}"/>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graphicFrame>
        <p:nvGraphicFramePr>
          <p:cNvPr id="27" name="Object 26">
            <a:extLst>
              <a:ext uri="{FF2B5EF4-FFF2-40B4-BE49-F238E27FC236}">
                <a16:creationId xmlns:a16="http://schemas.microsoft.com/office/drawing/2014/main" id="{F7E90AC8-C57D-8E42-3344-B3A34362B6A4}"/>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201F742C-ED90-2AB4-1DD7-707038FB20B0}"/>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2D5BE44C-D68E-1016-EB20-9A8D7C38E762}"/>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9" name="Straight Arrow Connector 28">
            <a:extLst>
              <a:ext uri="{FF2B5EF4-FFF2-40B4-BE49-F238E27FC236}">
                <a16:creationId xmlns:a16="http://schemas.microsoft.com/office/drawing/2014/main" id="{7C3B22FB-587D-AE32-768E-7204C2310514}"/>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FE83EC62-657E-97AA-F21C-BFF2DF641EBD}"/>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B05C85B-3A22-B08A-2DDF-E72A2B56768F}"/>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cxnSp>
        <p:nvCxnSpPr>
          <p:cNvPr id="18" name="Straight Arrow Connector 17">
            <a:extLst>
              <a:ext uri="{FF2B5EF4-FFF2-40B4-BE49-F238E27FC236}">
                <a16:creationId xmlns:a16="http://schemas.microsoft.com/office/drawing/2014/main" id="{AC8EE724-535F-E59B-9FE0-3943EB614A43}"/>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9CDDAC4-770E-38FF-D59A-82A7B9029638}"/>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B60936D9-6D85-5C93-F6D7-FE8A5C9B688A}"/>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2BEDA77C-B3AC-26CD-60B7-F8A86AD1B5D0}"/>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526A103D-88FD-F336-4139-5858DC60EE2E}"/>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DF183C00-2223-94D9-A42C-7EEB3E2AB74C}"/>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3F5EE495-79A3-ACDE-1200-AC5D3FA3F5C3}"/>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9" name="Straight Arrow Connector 8">
            <a:extLst>
              <a:ext uri="{FF2B5EF4-FFF2-40B4-BE49-F238E27FC236}">
                <a16:creationId xmlns:a16="http://schemas.microsoft.com/office/drawing/2014/main" id="{8F4F04EC-DAFE-F03C-6176-F55BFAE4C63C}"/>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B8BA6183-835C-3D4A-2D15-4054B827C0F0}"/>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4AB576B-56C5-7F1D-9B70-E5196DFE1AD4}"/>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D</a:t>
            </a:r>
          </a:p>
        </p:txBody>
      </p:sp>
      <p:sp>
        <p:nvSpPr>
          <p:cNvPr id="34" name="Rectangle 33">
            <a:extLst>
              <a:ext uri="{FF2B5EF4-FFF2-40B4-BE49-F238E27FC236}">
                <a16:creationId xmlns:a16="http://schemas.microsoft.com/office/drawing/2014/main" id="{EBF40A2E-3868-DB3D-2B72-5E6B70080376}"/>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D</a:t>
            </a:r>
          </a:p>
        </p:txBody>
      </p:sp>
      <p:cxnSp>
        <p:nvCxnSpPr>
          <p:cNvPr id="36" name="Straight Arrow Connector 35">
            <a:extLst>
              <a:ext uri="{FF2B5EF4-FFF2-40B4-BE49-F238E27FC236}">
                <a16:creationId xmlns:a16="http://schemas.microsoft.com/office/drawing/2014/main" id="{9FADD2C5-200F-E1B0-49EA-76A889323EC5}"/>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0DA3D1E7-212F-2EAD-7CE7-97011DD7C744}"/>
              </a:ext>
            </a:extLst>
          </p:cNvPr>
          <p:cNvSpPr/>
          <p:nvPr/>
        </p:nvSpPr>
        <p:spPr>
          <a:xfrm>
            <a:off x="3589097" y="2589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D</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DFB92EEC-2DBA-0457-4C7D-0F2D2A89A017}"/>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FBC29CE-41B9-2FF2-4E70-01FC7161A92C}"/>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2539E1E0-5229-AB28-9DAF-B7095FFC91E4}"/>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54B8BE14-6E09-E613-B6FD-AC5C630D09E6}"/>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D</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53365633-3286-AE31-4C9A-BC32C72496A5}"/>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D</a:t>
            </a:r>
          </a:p>
        </p:txBody>
      </p:sp>
      <p:pic>
        <p:nvPicPr>
          <p:cNvPr id="44" name="Graphic 43" descr="Woman with solid fill">
            <a:extLst>
              <a:ext uri="{FF2B5EF4-FFF2-40B4-BE49-F238E27FC236}">
                <a16:creationId xmlns:a16="http://schemas.microsoft.com/office/drawing/2014/main" id="{63505A42-B096-F0DD-6AC6-3AC915304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4580" y="4229086"/>
            <a:ext cx="914400" cy="914400"/>
          </a:xfrm>
          <a:prstGeom prst="rect">
            <a:avLst/>
          </a:prstGeom>
        </p:spPr>
      </p:pic>
      <p:pic>
        <p:nvPicPr>
          <p:cNvPr id="48" name="Graphic 47" descr="Puppy 2 with solid fill">
            <a:extLst>
              <a:ext uri="{FF2B5EF4-FFF2-40B4-BE49-F238E27FC236}">
                <a16:creationId xmlns:a16="http://schemas.microsoft.com/office/drawing/2014/main" id="{B7EA2779-3106-4CC6-6F26-A61BCBDC8A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013" y="2814324"/>
            <a:ext cx="914400" cy="914400"/>
          </a:xfrm>
          <a:prstGeom prst="rect">
            <a:avLst/>
          </a:prstGeom>
        </p:spPr>
      </p:pic>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A672E163-D1A7-E3BB-7872-EBD0BCC02D63}"/>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𝐷</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A672E163-D1A7-E3BB-7872-EBD0BCC02D63}"/>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9"/>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641B6BE5-BF9E-F9D4-1746-7A5CC50DBEAB}"/>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ED043976-11C8-4F86-9E9D-5E6C02FE3905}"/>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ED043976-11C8-4F86-9E9D-5E6C02FE3905}"/>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10"/>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63861E69-D49D-9D53-3E99-CFCC9F114871}"/>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chemeClr val="accent5">
                    <a:lumMod val="75000"/>
                  </a:schemeClr>
                </a:solidFill>
                <a:latin typeface="+mn-lt"/>
              </a:rPr>
              <a:t>wildlife reservoir </a:t>
            </a:r>
          </a:p>
        </p:txBody>
      </p:sp>
      <p:sp>
        <p:nvSpPr>
          <p:cNvPr id="55" name="TextBox 54">
            <a:extLst>
              <a:ext uri="{FF2B5EF4-FFF2-40B4-BE49-F238E27FC236}">
                <a16:creationId xmlns:a16="http://schemas.microsoft.com/office/drawing/2014/main" id="{27356BC7-6D7B-E10C-9C25-387ACC44A658}"/>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human host</a:t>
            </a:r>
          </a:p>
        </p:txBody>
      </p:sp>
      <p:cxnSp>
        <p:nvCxnSpPr>
          <p:cNvPr id="56" name="Curved Connector 55">
            <a:extLst>
              <a:ext uri="{FF2B5EF4-FFF2-40B4-BE49-F238E27FC236}">
                <a16:creationId xmlns:a16="http://schemas.microsoft.com/office/drawing/2014/main" id="{FF640F3D-7921-3952-127D-C49B2C38EC0C}"/>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5170B75-F808-973F-208B-39B1E6206EC5}"/>
              </a:ext>
            </a:extLst>
          </p:cNvPr>
          <p:cNvSpPr txBox="1"/>
          <p:nvPr/>
        </p:nvSpPr>
        <p:spPr>
          <a:xfrm>
            <a:off x="-172946" y="6273225"/>
            <a:ext cx="2314462" cy="584775"/>
          </a:xfrm>
          <a:prstGeom prst="rect">
            <a:avLst/>
          </a:prstGeom>
          <a:noFill/>
        </p:spPr>
        <p:txBody>
          <a:bodyPr wrap="square">
            <a:spAutoFit/>
          </a:bodyPr>
          <a:lstStyle/>
          <a:p>
            <a:pPr algn="ctr"/>
            <a:r>
              <a:rPr lang="en-US" sz="3200" dirty="0">
                <a:latin typeface="+mn-lt"/>
              </a:rPr>
              <a:t>ex: rabies</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82D24D7F-1EBD-B07A-D691-F93CE76CF971}"/>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11930E3-8EE9-9263-C9D5-31A582693346}"/>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
        <p:nvSpPr>
          <p:cNvPr id="5" name="TextBox 4">
            <a:extLst>
              <a:ext uri="{FF2B5EF4-FFF2-40B4-BE49-F238E27FC236}">
                <a16:creationId xmlns:a16="http://schemas.microsoft.com/office/drawing/2014/main" id="{7BB08F14-F5FC-CEA4-761E-33DF57702A43}"/>
              </a:ext>
            </a:extLst>
          </p:cNvPr>
          <p:cNvSpPr txBox="1"/>
          <p:nvPr/>
        </p:nvSpPr>
        <p:spPr>
          <a:xfrm>
            <a:off x="9302384" y="1813843"/>
            <a:ext cx="2656281" cy="3539430"/>
          </a:xfrm>
          <a:prstGeom prst="rect">
            <a:avLst/>
          </a:prstGeom>
          <a:noFill/>
        </p:spPr>
        <p:txBody>
          <a:bodyPr wrap="square" rtlCol="0">
            <a:spAutoFit/>
          </a:bodyPr>
          <a:lstStyle/>
          <a:p>
            <a:r>
              <a:rPr lang="en-US" sz="2800" dirty="0"/>
              <a:t>The </a:t>
            </a:r>
            <a:r>
              <a:rPr lang="en-US" sz="2800" b="1" dirty="0">
                <a:solidFill>
                  <a:schemeClr val="accent5">
                    <a:lumMod val="75000"/>
                  </a:schemeClr>
                </a:solidFill>
              </a:rPr>
              <a:t>reservoir</a:t>
            </a:r>
            <a:r>
              <a:rPr lang="en-US" sz="2800" b="1" dirty="0"/>
              <a:t> </a:t>
            </a:r>
            <a:r>
              <a:rPr lang="en-US" sz="2800" dirty="0"/>
              <a:t>host must be able to independently maintain the pathogen, with </a:t>
            </a:r>
            <a:r>
              <a:rPr lang="en-US" sz="2800" b="1" dirty="0">
                <a:solidFill>
                  <a:schemeClr val="accent5">
                    <a:lumMod val="75000"/>
                  </a:schemeClr>
                </a:solidFill>
              </a:rPr>
              <a:t>population size &gt; CCS</a:t>
            </a:r>
            <a:r>
              <a:rPr lang="en-US" sz="2800" dirty="0"/>
              <a:t>!</a:t>
            </a:r>
          </a:p>
        </p:txBody>
      </p:sp>
      <p:sp>
        <p:nvSpPr>
          <p:cNvPr id="6" name="Content Placeholder 2">
            <a:extLst>
              <a:ext uri="{FF2B5EF4-FFF2-40B4-BE49-F238E27FC236}">
                <a16:creationId xmlns:a16="http://schemas.microsoft.com/office/drawing/2014/main" id="{046771FD-58E0-5DD4-3295-96F3FC02F1AA}"/>
              </a:ext>
            </a:extLst>
          </p:cNvPr>
          <p:cNvSpPr txBox="1">
            <a:spLocks/>
          </p:cNvSpPr>
          <p:nvPr/>
        </p:nvSpPr>
        <p:spPr>
          <a:xfrm>
            <a:off x="9213024" y="5445553"/>
            <a:ext cx="2584480" cy="1738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Animal hosts are not vectors!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72163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DEC78-61FD-F94F-0911-CC19EBC3F416}"/>
            </a:ext>
          </a:extLst>
        </p:cNvPr>
        <p:cNvGrpSpPr/>
        <p:nvPr/>
      </p:nvGrpSpPr>
      <p:grpSpPr>
        <a:xfrm>
          <a:off x="0" y="0"/>
          <a:ext cx="0" cy="0"/>
          <a:chOff x="0" y="0"/>
          <a:chExt cx="0" cy="0"/>
        </a:xfrm>
      </p:grpSpPr>
      <p:graphicFrame>
        <p:nvGraphicFramePr>
          <p:cNvPr id="27" name="Object 26">
            <a:extLst>
              <a:ext uri="{FF2B5EF4-FFF2-40B4-BE49-F238E27FC236}">
                <a16:creationId xmlns:a16="http://schemas.microsoft.com/office/drawing/2014/main" id="{DF3E1B05-754B-9EEC-DA40-1180DC5DD75D}"/>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6AC3D15A-F6E8-3F82-6964-E195DD99D2B8}"/>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178BF17D-8768-89A8-8339-B82B95CC5A7B}"/>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C</a:t>
            </a:r>
          </a:p>
        </p:txBody>
      </p:sp>
      <p:cxnSp>
        <p:nvCxnSpPr>
          <p:cNvPr id="29" name="Straight Arrow Connector 28">
            <a:extLst>
              <a:ext uri="{FF2B5EF4-FFF2-40B4-BE49-F238E27FC236}">
                <a16:creationId xmlns:a16="http://schemas.microsoft.com/office/drawing/2014/main" id="{21D00153-67DD-AC8E-C7C5-DDD3856FF94B}"/>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9918F3AC-540E-5599-7F80-87E560A144ED}"/>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9DEB42E2-4193-C982-82A2-B8BDA2AEA79D}"/>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8" name="Straight Arrow Connector 17">
            <a:extLst>
              <a:ext uri="{FF2B5EF4-FFF2-40B4-BE49-F238E27FC236}">
                <a16:creationId xmlns:a16="http://schemas.microsoft.com/office/drawing/2014/main" id="{A0FD1A49-01B5-1CEA-0BA9-9D402D46D3B9}"/>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8181DE1-40EE-4517-89B3-6456997621B9}"/>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C2CE8EF-462E-C860-3E8B-517846D9F7EE}"/>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D83205DD-D753-6A69-A003-A932323B9FC5}"/>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C</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AB0601E9-28C5-58EC-4338-644595C796BB}"/>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D53C2CCC-2B3F-9660-42B9-1AC267320077}"/>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AAE45FFA-0E1A-2C2B-C296-291FA1821B49}"/>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C</a:t>
            </a:r>
          </a:p>
        </p:txBody>
      </p:sp>
      <p:cxnSp>
        <p:nvCxnSpPr>
          <p:cNvPr id="9" name="Straight Arrow Connector 8">
            <a:extLst>
              <a:ext uri="{FF2B5EF4-FFF2-40B4-BE49-F238E27FC236}">
                <a16:creationId xmlns:a16="http://schemas.microsoft.com/office/drawing/2014/main" id="{76278A76-8079-D332-FD76-9AB9C87CD345}"/>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4C596322-DA9A-1B31-5458-2B487178B637}"/>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4DEE8C2-B2DE-647B-C3CC-A610D149F680}"/>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A</a:t>
            </a:r>
          </a:p>
        </p:txBody>
      </p:sp>
      <p:sp>
        <p:nvSpPr>
          <p:cNvPr id="34" name="Rectangle 33">
            <a:extLst>
              <a:ext uri="{FF2B5EF4-FFF2-40B4-BE49-F238E27FC236}">
                <a16:creationId xmlns:a16="http://schemas.microsoft.com/office/drawing/2014/main" id="{9EC3296D-1AC1-23CA-0D34-91AD48BE3622}"/>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A</a:t>
            </a:r>
          </a:p>
        </p:txBody>
      </p:sp>
      <p:cxnSp>
        <p:nvCxnSpPr>
          <p:cNvPr id="36" name="Straight Arrow Connector 35">
            <a:extLst>
              <a:ext uri="{FF2B5EF4-FFF2-40B4-BE49-F238E27FC236}">
                <a16:creationId xmlns:a16="http://schemas.microsoft.com/office/drawing/2014/main" id="{069A7CAC-46E1-94F0-BCE0-EF7D50689956}"/>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66580FFE-90B5-F221-2D52-AD596C85AF29}"/>
              </a:ext>
            </a:extLst>
          </p:cNvPr>
          <p:cNvSpPr/>
          <p:nvPr/>
        </p:nvSpPr>
        <p:spPr>
          <a:xfrm>
            <a:off x="3553128" y="2498067"/>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A</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12D0EFE1-6B88-8C40-1292-0684440A6BB7}"/>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20911A92-70EA-9416-3A75-F33140DD6283}"/>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23B9BA9A-C61A-EB43-D210-63F7DAD2FFE2}"/>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6BD2EFC4-51EB-B697-99B2-C9F9F5654922}"/>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B24D5362-9E66-F5B7-5052-36989A7ED4D5}"/>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A</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ECBB52C2-4C70-B117-2E70-01F82542CABD}"/>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𝐴</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ECBB52C2-4C70-B117-2E70-01F82542CABD}"/>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5"/>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3C954EAC-71D6-E4B8-3A91-6291BDD70771}"/>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4E120DD8-D898-E9D6-F8A0-436092A798D0}"/>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𝐶</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4E120DD8-D898-E9D6-F8A0-436092A798D0}"/>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6"/>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871DEDED-0882-1A02-1E70-197A32330365}"/>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55" name="TextBox 54">
            <a:extLst>
              <a:ext uri="{FF2B5EF4-FFF2-40B4-BE49-F238E27FC236}">
                <a16:creationId xmlns:a16="http://schemas.microsoft.com/office/drawing/2014/main" id="{77151062-6C1C-122B-F036-8E30BF6CD6DD}"/>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56" name="Curved Connector 55">
            <a:extLst>
              <a:ext uri="{FF2B5EF4-FFF2-40B4-BE49-F238E27FC236}">
                <a16:creationId xmlns:a16="http://schemas.microsoft.com/office/drawing/2014/main" id="{4E41D7DF-17D3-441B-EB69-E3747B35E83F}"/>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9B7CF1B-2D75-89BB-FFAD-FA066F736EA2}"/>
              </a:ext>
            </a:extLst>
          </p:cNvPr>
          <p:cNvSpPr txBox="1"/>
          <p:nvPr/>
        </p:nvSpPr>
        <p:spPr>
          <a:xfrm>
            <a:off x="0" y="6273225"/>
            <a:ext cx="2314462" cy="584775"/>
          </a:xfrm>
          <a:prstGeom prst="rect">
            <a:avLst/>
          </a:prstGeom>
          <a:noFill/>
        </p:spPr>
        <p:txBody>
          <a:bodyPr wrap="square">
            <a:spAutoFit/>
          </a:bodyPr>
          <a:lstStyle/>
          <a:p>
            <a:pPr algn="ctr"/>
            <a:r>
              <a:rPr lang="en-US" sz="3200" dirty="0">
                <a:latin typeface="+mn-lt"/>
              </a:rPr>
              <a:t>ex: avian flu</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99CA7DC4-08ED-9A79-0BA2-ABD95ECE402C}"/>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8F071B-2EEB-B060-5164-1F40AD9B663C}"/>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
        <p:nvSpPr>
          <p:cNvPr id="6" name="Title 1">
            <a:extLst>
              <a:ext uri="{FF2B5EF4-FFF2-40B4-BE49-F238E27FC236}">
                <a16:creationId xmlns:a16="http://schemas.microsoft.com/office/drawing/2014/main" id="{A87C28C9-50C6-6E53-830D-B878FABD96EA}"/>
              </a:ext>
            </a:extLst>
          </p:cNvPr>
          <p:cNvSpPr>
            <a:spLocks noGrp="1"/>
          </p:cNvSpPr>
          <p:nvPr>
            <p:ph type="title"/>
          </p:nvPr>
        </p:nvSpPr>
        <p:spPr>
          <a:xfrm>
            <a:off x="1487149" y="436459"/>
            <a:ext cx="9019485" cy="1325563"/>
          </a:xfrm>
        </p:spPr>
        <p:txBody>
          <a:bodyPr>
            <a:noAutofit/>
          </a:bodyPr>
          <a:lstStyle/>
          <a:p>
            <a:pPr algn="ctr"/>
            <a:r>
              <a:rPr lang="en-US" sz="3500" b="1" dirty="0">
                <a:solidFill>
                  <a:srgbClr val="AC50F3"/>
                </a:solidFill>
                <a:latin typeface="+mn-lt"/>
              </a:rPr>
              <a:t>Spillover</a:t>
            </a:r>
            <a:r>
              <a:rPr lang="en-US" sz="3500" dirty="0">
                <a:solidFill>
                  <a:srgbClr val="C00000"/>
                </a:solidFill>
                <a:latin typeface="+mn-lt"/>
              </a:rPr>
              <a:t> </a:t>
            </a:r>
            <a:r>
              <a:rPr lang="en-US" sz="3500" dirty="0">
                <a:latin typeface="+mn-lt"/>
              </a:rPr>
              <a:t>is the term used to describe pathogen transmission between any two different species.</a:t>
            </a:r>
            <a:endParaRPr lang="en-US" sz="3500" b="1" dirty="0">
              <a:solidFill>
                <a:srgbClr val="C00000"/>
              </a:solidFill>
              <a:latin typeface="+mn-lt"/>
            </a:endParaRPr>
          </a:p>
        </p:txBody>
      </p:sp>
      <p:pic>
        <p:nvPicPr>
          <p:cNvPr id="12" name="Graphic 11" descr="Chicken with solid fill">
            <a:extLst>
              <a:ext uri="{FF2B5EF4-FFF2-40B4-BE49-F238E27FC236}">
                <a16:creationId xmlns:a16="http://schemas.microsoft.com/office/drawing/2014/main" id="{F3EAC4AF-6B48-AC3C-5E18-F5DAB4EC0F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0817" y="2897850"/>
            <a:ext cx="914400" cy="914400"/>
          </a:xfrm>
          <a:prstGeom prst="rect">
            <a:avLst/>
          </a:prstGeom>
        </p:spPr>
      </p:pic>
      <p:pic>
        <p:nvPicPr>
          <p:cNvPr id="15" name="Graphic 14" descr="Cow with solid fill">
            <a:extLst>
              <a:ext uri="{FF2B5EF4-FFF2-40B4-BE49-F238E27FC236}">
                <a16:creationId xmlns:a16="http://schemas.microsoft.com/office/drawing/2014/main" id="{AE85C2A2-F4CD-6339-AD06-5308E1E99A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9211" y="4420432"/>
            <a:ext cx="914400" cy="914400"/>
          </a:xfrm>
          <a:prstGeom prst="rect">
            <a:avLst/>
          </a:prstGeom>
        </p:spPr>
      </p:pic>
    </p:spTree>
    <p:extLst>
      <p:ext uri="{BB962C8B-B14F-4D97-AF65-F5344CB8AC3E}">
        <p14:creationId xmlns:p14="http://schemas.microsoft.com/office/powerpoint/2010/main" val="906223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8653-5570-8985-2E26-B41BCFAAE097}"/>
            </a:ext>
          </a:extLst>
        </p:cNvPr>
        <p:cNvGrpSpPr/>
        <p:nvPr/>
      </p:nvGrpSpPr>
      <p:grpSpPr>
        <a:xfrm>
          <a:off x="0" y="0"/>
          <a:ext cx="0" cy="0"/>
          <a:chOff x="0" y="0"/>
          <a:chExt cx="0" cy="0"/>
        </a:xfrm>
      </p:grpSpPr>
      <p:graphicFrame>
        <p:nvGraphicFramePr>
          <p:cNvPr id="27" name="Object 26">
            <a:extLst>
              <a:ext uri="{FF2B5EF4-FFF2-40B4-BE49-F238E27FC236}">
                <a16:creationId xmlns:a16="http://schemas.microsoft.com/office/drawing/2014/main" id="{B9C12102-B861-E7C7-3E23-32B31AEC93D3}"/>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27" name="Object 26">
                        <a:extLst>
                          <a:ext uri="{FF2B5EF4-FFF2-40B4-BE49-F238E27FC236}">
                            <a16:creationId xmlns:a16="http://schemas.microsoft.com/office/drawing/2014/main" id="{DF3E1B05-754B-9EEC-DA40-1180DC5DD75D}"/>
                          </a:ext>
                        </a:extLst>
                      </p:cNvPr>
                      <p:cNvPicPr/>
                      <p:nvPr/>
                    </p:nvPicPr>
                    <p:blipFill>
                      <a:blip r:embed="rId4"/>
                      <a:stretch>
                        <a:fillRect/>
                      </a:stretch>
                    </p:blipFill>
                    <p:spPr>
                      <a:xfrm>
                        <a:off x="6620067" y="2444105"/>
                        <a:ext cx="135763" cy="197195"/>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9A845327-AC05-4655-5CEE-6D91AFD134B0}"/>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C</a:t>
            </a:r>
          </a:p>
        </p:txBody>
      </p:sp>
      <p:cxnSp>
        <p:nvCxnSpPr>
          <p:cNvPr id="29" name="Straight Arrow Connector 28">
            <a:extLst>
              <a:ext uri="{FF2B5EF4-FFF2-40B4-BE49-F238E27FC236}">
                <a16:creationId xmlns:a16="http://schemas.microsoft.com/office/drawing/2014/main" id="{D7D3C51E-AE8B-6287-6BCA-898E022821AE}"/>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7BB9C44-88EC-BDCC-9846-D4F94BF8FA54}"/>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6CD0ABCA-EAA4-6945-F0CB-2635EB617C4D}"/>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8" name="Straight Arrow Connector 17">
            <a:extLst>
              <a:ext uri="{FF2B5EF4-FFF2-40B4-BE49-F238E27FC236}">
                <a16:creationId xmlns:a16="http://schemas.microsoft.com/office/drawing/2014/main" id="{7492D028-34E5-1AC6-8CBF-B3F9C1D0A36A}"/>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AAE9C406-764E-619A-2712-9C4A4A88E647}"/>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54F259C7-AB29-D4E5-B2C2-31DFFCE483EC}"/>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1" name="Rectangle 20">
            <a:extLst>
              <a:ext uri="{FF2B5EF4-FFF2-40B4-BE49-F238E27FC236}">
                <a16:creationId xmlns:a16="http://schemas.microsoft.com/office/drawing/2014/main" id="{8640F72D-FCED-1C50-3C84-226FEBC0B99B}"/>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C</a:t>
            </a:r>
            <a:endParaRPr lang="en-US" sz="2600" baseline="-25000" dirty="0">
              <a:solidFill>
                <a:schemeClr val="tx1"/>
              </a:solidFill>
              <a:cs typeface="Cambria Math"/>
            </a:endParaRPr>
          </a:p>
        </p:txBody>
      </p:sp>
      <p:sp>
        <p:nvSpPr>
          <p:cNvPr id="22" name="Rectangle 21">
            <a:extLst>
              <a:ext uri="{FF2B5EF4-FFF2-40B4-BE49-F238E27FC236}">
                <a16:creationId xmlns:a16="http://schemas.microsoft.com/office/drawing/2014/main" id="{BEE06F99-68C1-4029-EE04-9CBE28F11E3A}"/>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23" name="Rectangle 22">
            <a:extLst>
              <a:ext uri="{FF2B5EF4-FFF2-40B4-BE49-F238E27FC236}">
                <a16:creationId xmlns:a16="http://schemas.microsoft.com/office/drawing/2014/main" id="{0959CA88-1F17-7F07-E2A2-E02748AA02FA}"/>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14" name="Rectangle 13">
            <a:extLst>
              <a:ext uri="{FF2B5EF4-FFF2-40B4-BE49-F238E27FC236}">
                <a16:creationId xmlns:a16="http://schemas.microsoft.com/office/drawing/2014/main" id="{B20EAEBB-C2DF-F7EB-23EF-99064F48358A}"/>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C</a:t>
            </a:r>
          </a:p>
        </p:txBody>
      </p:sp>
      <p:cxnSp>
        <p:nvCxnSpPr>
          <p:cNvPr id="9" name="Straight Arrow Connector 8">
            <a:extLst>
              <a:ext uri="{FF2B5EF4-FFF2-40B4-BE49-F238E27FC236}">
                <a16:creationId xmlns:a16="http://schemas.microsoft.com/office/drawing/2014/main" id="{B03475FA-00C4-9306-92BC-1EDB5B5EA38C}"/>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Curved Connector 10">
            <a:extLst>
              <a:ext uri="{FF2B5EF4-FFF2-40B4-BE49-F238E27FC236}">
                <a16:creationId xmlns:a16="http://schemas.microsoft.com/office/drawing/2014/main" id="{021CA579-9B30-02D3-B03B-D88207E4AD3D}"/>
              </a:ext>
            </a:extLst>
          </p:cNvPr>
          <p:cNvCxnSpPr>
            <a:cxnSpLocks/>
            <a:stCxn id="33" idx="2"/>
            <a:endCxn id="32"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2E2EEA9-3C1B-B862-55BC-6BC2F035B2EE}"/>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A</a:t>
            </a:r>
          </a:p>
        </p:txBody>
      </p:sp>
      <p:sp>
        <p:nvSpPr>
          <p:cNvPr id="34" name="Rectangle 33">
            <a:extLst>
              <a:ext uri="{FF2B5EF4-FFF2-40B4-BE49-F238E27FC236}">
                <a16:creationId xmlns:a16="http://schemas.microsoft.com/office/drawing/2014/main" id="{48570309-E933-122E-0CC4-0C3CBD3160B6}"/>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A</a:t>
            </a:r>
          </a:p>
        </p:txBody>
      </p:sp>
      <p:cxnSp>
        <p:nvCxnSpPr>
          <p:cNvPr id="36" name="Straight Arrow Connector 35">
            <a:extLst>
              <a:ext uri="{FF2B5EF4-FFF2-40B4-BE49-F238E27FC236}">
                <a16:creationId xmlns:a16="http://schemas.microsoft.com/office/drawing/2014/main" id="{F797CA25-E81B-37CC-CFAC-CD6D1A5E02B4}"/>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667C1A15-2F38-A4EE-9A5E-F2045F51A0D2}"/>
              </a:ext>
            </a:extLst>
          </p:cNvPr>
          <p:cNvSpPr/>
          <p:nvPr/>
        </p:nvSpPr>
        <p:spPr>
          <a:xfrm>
            <a:off x="3553128" y="2498067"/>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A</a:t>
            </a:r>
            <a:endParaRPr lang="en-US" sz="2600" baseline="-25000" dirty="0">
              <a:solidFill>
                <a:schemeClr val="tx1"/>
              </a:solidFill>
              <a:cs typeface="Cambria Math"/>
            </a:endParaRPr>
          </a:p>
        </p:txBody>
      </p:sp>
      <p:cxnSp>
        <p:nvCxnSpPr>
          <p:cNvPr id="38" name="Straight Arrow Connector 37">
            <a:extLst>
              <a:ext uri="{FF2B5EF4-FFF2-40B4-BE49-F238E27FC236}">
                <a16:creationId xmlns:a16="http://schemas.microsoft.com/office/drawing/2014/main" id="{D4FC6EF0-10E8-1112-B255-1FDD61881677}"/>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9" name="Rectangle 38">
            <a:extLst>
              <a:ext uri="{FF2B5EF4-FFF2-40B4-BE49-F238E27FC236}">
                <a16:creationId xmlns:a16="http://schemas.microsoft.com/office/drawing/2014/main" id="{0B61CFCC-8C12-0C90-3E37-B86567A2E9D1}"/>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cxnSp>
        <p:nvCxnSpPr>
          <p:cNvPr id="40" name="Straight Arrow Connector 39">
            <a:extLst>
              <a:ext uri="{FF2B5EF4-FFF2-40B4-BE49-F238E27FC236}">
                <a16:creationId xmlns:a16="http://schemas.microsoft.com/office/drawing/2014/main" id="{C6A6C5D2-CBA1-FC38-9F9E-D65D32B6C7F4}"/>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1" name="Rectangle 40">
            <a:extLst>
              <a:ext uri="{FF2B5EF4-FFF2-40B4-BE49-F238E27FC236}">
                <a16:creationId xmlns:a16="http://schemas.microsoft.com/office/drawing/2014/main" id="{3BE2C23A-FE29-DD7E-1424-57C91D636956}"/>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sp>
        <p:nvSpPr>
          <p:cNvPr id="42" name="Rectangle 41">
            <a:extLst>
              <a:ext uri="{FF2B5EF4-FFF2-40B4-BE49-F238E27FC236}">
                <a16:creationId xmlns:a16="http://schemas.microsoft.com/office/drawing/2014/main" id="{75061A0E-85C7-EAF6-6E54-31D1B314317E}"/>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A</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ECBBD6A0-1FC4-E959-5945-893EE37B6A0F}"/>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𝐴</m:t>
                          </m:r>
                        </m:sub>
                      </m:sSub>
                    </m:oMath>
                  </m:oMathPara>
                </a14:m>
                <a:endParaRPr lang="en-US" sz="2600" dirty="0">
                  <a:solidFill>
                    <a:schemeClr val="tx1"/>
                  </a:solidFill>
                  <a:cs typeface="Cambria Math"/>
                </a:endParaRPr>
              </a:p>
            </p:txBody>
          </p:sp>
        </mc:Choice>
        <mc:Fallback xmlns="">
          <p:sp>
            <p:nvSpPr>
              <p:cNvPr id="49" name="Rectangle 48">
                <a:extLst>
                  <a:ext uri="{FF2B5EF4-FFF2-40B4-BE49-F238E27FC236}">
                    <a16:creationId xmlns:a16="http://schemas.microsoft.com/office/drawing/2014/main" id="{ECBBD6A0-1FC4-E959-5945-893EE37B6A0F}"/>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5"/>
                <a:stretch>
                  <a:fillRect/>
                </a:stretch>
              </a:blipFill>
              <a:ln>
                <a:noFill/>
              </a:ln>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4B70F4CB-F0CD-13C1-7B29-5481C0AFCD14}"/>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7859E2D7-BBCE-4BAD-B50C-A6C6DE1B9C6C}"/>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𝐶</m:t>
                          </m:r>
                        </m:sub>
                      </m:sSub>
                    </m:oMath>
                  </m:oMathPara>
                </a14:m>
                <a:endParaRPr lang="en-US" sz="2600" dirty="0">
                  <a:solidFill>
                    <a:schemeClr val="tx1"/>
                  </a:solidFill>
                  <a:cs typeface="Cambria Math"/>
                </a:endParaRPr>
              </a:p>
            </p:txBody>
          </p:sp>
        </mc:Choice>
        <mc:Fallback xmlns="">
          <p:sp>
            <p:nvSpPr>
              <p:cNvPr id="51" name="Rectangle 50">
                <a:extLst>
                  <a:ext uri="{FF2B5EF4-FFF2-40B4-BE49-F238E27FC236}">
                    <a16:creationId xmlns:a16="http://schemas.microsoft.com/office/drawing/2014/main" id="{7859E2D7-BBCE-4BAD-B50C-A6C6DE1B9C6C}"/>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6"/>
                <a:stretch>
                  <a:fillRect/>
                </a:stretch>
              </a:blipFill>
              <a:ln>
                <a:noFill/>
              </a:ln>
            </p:spPr>
            <p:txBody>
              <a:bodyPr/>
              <a:lstStyle/>
              <a:p>
                <a:r>
                  <a:rPr lang="en-US">
                    <a:noFill/>
                  </a:rPr>
                  <a:t> </a:t>
                </a:r>
              </a:p>
            </p:txBody>
          </p:sp>
        </mc:Fallback>
      </mc:AlternateContent>
      <p:sp>
        <p:nvSpPr>
          <p:cNvPr id="53" name="Title 1">
            <a:extLst>
              <a:ext uri="{FF2B5EF4-FFF2-40B4-BE49-F238E27FC236}">
                <a16:creationId xmlns:a16="http://schemas.microsoft.com/office/drawing/2014/main" id="{2BCD88F8-5119-839B-03F6-7F90D6D034E5}"/>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55" name="TextBox 54">
            <a:extLst>
              <a:ext uri="{FF2B5EF4-FFF2-40B4-BE49-F238E27FC236}">
                <a16:creationId xmlns:a16="http://schemas.microsoft.com/office/drawing/2014/main" id="{B13C5193-29B0-8F5C-DA7A-C5460E7AB9CF}"/>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56" name="Curved Connector 55">
            <a:extLst>
              <a:ext uri="{FF2B5EF4-FFF2-40B4-BE49-F238E27FC236}">
                <a16:creationId xmlns:a16="http://schemas.microsoft.com/office/drawing/2014/main" id="{A35A9187-9349-8B1A-4595-2062B93720E5}"/>
              </a:ext>
            </a:extLst>
          </p:cNvPr>
          <p:cNvCxnSpPr>
            <a:cxnSpLocks/>
            <a:endCxn id="42"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714026B-92C4-11F1-C7B5-70C3F7F964D1}"/>
              </a:ext>
            </a:extLst>
          </p:cNvPr>
          <p:cNvSpPr txBox="1"/>
          <p:nvPr/>
        </p:nvSpPr>
        <p:spPr>
          <a:xfrm>
            <a:off x="0" y="6273225"/>
            <a:ext cx="2314462" cy="584775"/>
          </a:xfrm>
          <a:prstGeom prst="rect">
            <a:avLst/>
          </a:prstGeom>
          <a:noFill/>
        </p:spPr>
        <p:txBody>
          <a:bodyPr wrap="square">
            <a:spAutoFit/>
          </a:bodyPr>
          <a:lstStyle/>
          <a:p>
            <a:pPr algn="ctr"/>
            <a:r>
              <a:rPr lang="en-US" sz="3200" dirty="0">
                <a:latin typeface="+mn-lt"/>
              </a:rPr>
              <a:t>ex: avian flu</a:t>
            </a:r>
            <a:endParaRPr lang="en-US" sz="3200" b="1" dirty="0">
              <a:solidFill>
                <a:srgbClr val="C00000"/>
              </a:solidFill>
              <a:latin typeface="+mn-lt"/>
            </a:endParaRPr>
          </a:p>
        </p:txBody>
      </p:sp>
      <p:cxnSp>
        <p:nvCxnSpPr>
          <p:cNvPr id="65" name="Curved Connector 64">
            <a:extLst>
              <a:ext uri="{FF2B5EF4-FFF2-40B4-BE49-F238E27FC236}">
                <a16:creationId xmlns:a16="http://schemas.microsoft.com/office/drawing/2014/main" id="{FD7344F2-23C1-7461-D03D-183AFC18CF9D}"/>
              </a:ext>
            </a:extLst>
          </p:cNvPr>
          <p:cNvCxnSpPr>
            <a:stCxn id="53" idx="1"/>
            <a:endCxn id="55" idx="1"/>
          </p:cNvCxnSpPr>
          <p:nvPr/>
        </p:nvCxnSpPr>
        <p:spPr>
          <a:xfrm rot="10800000" flipH="1" flipV="1">
            <a:off x="1544334" y="3149469"/>
            <a:ext cx="50967" cy="2154676"/>
          </a:xfrm>
          <a:prstGeom prst="curvedConnector3">
            <a:avLst>
              <a:gd name="adj1" fmla="val -4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88C32D2-B086-0474-C006-66A5B97236E5}"/>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sp>
        <p:nvSpPr>
          <p:cNvPr id="6" name="Title 1">
            <a:extLst>
              <a:ext uri="{FF2B5EF4-FFF2-40B4-BE49-F238E27FC236}">
                <a16:creationId xmlns:a16="http://schemas.microsoft.com/office/drawing/2014/main" id="{B75EC4E1-D30B-FB3F-52CA-C97574A64A6B}"/>
              </a:ext>
            </a:extLst>
          </p:cNvPr>
          <p:cNvSpPr>
            <a:spLocks noGrp="1"/>
          </p:cNvSpPr>
          <p:nvPr>
            <p:ph type="title"/>
          </p:nvPr>
        </p:nvSpPr>
        <p:spPr>
          <a:xfrm>
            <a:off x="1487149" y="436459"/>
            <a:ext cx="9019485" cy="1325563"/>
          </a:xfrm>
        </p:spPr>
        <p:txBody>
          <a:bodyPr>
            <a:noAutofit/>
          </a:bodyPr>
          <a:lstStyle/>
          <a:p>
            <a:pPr algn="ctr"/>
            <a:r>
              <a:rPr lang="en-US" sz="3500" b="1" dirty="0">
                <a:solidFill>
                  <a:srgbClr val="AC50F3"/>
                </a:solidFill>
                <a:latin typeface="+mn-lt"/>
              </a:rPr>
              <a:t>Spillover</a:t>
            </a:r>
            <a:r>
              <a:rPr lang="en-US" sz="3500" dirty="0">
                <a:solidFill>
                  <a:srgbClr val="C00000"/>
                </a:solidFill>
                <a:latin typeface="+mn-lt"/>
              </a:rPr>
              <a:t> </a:t>
            </a:r>
            <a:r>
              <a:rPr lang="en-US" sz="3500" dirty="0">
                <a:latin typeface="+mn-lt"/>
              </a:rPr>
              <a:t>is the term used to describe pathogen transmission between any two different species.</a:t>
            </a:r>
            <a:endParaRPr lang="en-US" sz="3500" b="1" dirty="0">
              <a:solidFill>
                <a:srgbClr val="C00000"/>
              </a:solidFill>
              <a:latin typeface="+mn-lt"/>
            </a:endParaRPr>
          </a:p>
        </p:txBody>
      </p:sp>
      <p:pic>
        <p:nvPicPr>
          <p:cNvPr id="12" name="Graphic 11" descr="Chicken with solid fill">
            <a:extLst>
              <a:ext uri="{FF2B5EF4-FFF2-40B4-BE49-F238E27FC236}">
                <a16:creationId xmlns:a16="http://schemas.microsoft.com/office/drawing/2014/main" id="{BD90A0CC-D750-AF5D-1C8C-240DB3FD86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0817" y="2897850"/>
            <a:ext cx="914400" cy="914400"/>
          </a:xfrm>
          <a:prstGeom prst="rect">
            <a:avLst/>
          </a:prstGeom>
        </p:spPr>
      </p:pic>
      <p:pic>
        <p:nvPicPr>
          <p:cNvPr id="15" name="Graphic 14" descr="Cow with solid fill">
            <a:extLst>
              <a:ext uri="{FF2B5EF4-FFF2-40B4-BE49-F238E27FC236}">
                <a16:creationId xmlns:a16="http://schemas.microsoft.com/office/drawing/2014/main" id="{02637F92-4527-F56C-F9F3-E63A3E2FF4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79211" y="4420432"/>
            <a:ext cx="914400" cy="914400"/>
          </a:xfrm>
          <a:prstGeom prst="rect">
            <a:avLst/>
          </a:prstGeom>
        </p:spPr>
      </p:pic>
      <p:sp>
        <p:nvSpPr>
          <p:cNvPr id="2" name="TextBox 1">
            <a:extLst>
              <a:ext uri="{FF2B5EF4-FFF2-40B4-BE49-F238E27FC236}">
                <a16:creationId xmlns:a16="http://schemas.microsoft.com/office/drawing/2014/main" id="{C68AD7C9-5108-5EA7-A897-8A227EFE0D71}"/>
              </a:ext>
            </a:extLst>
          </p:cNvPr>
          <p:cNvSpPr txBox="1"/>
          <p:nvPr/>
        </p:nvSpPr>
        <p:spPr>
          <a:xfrm>
            <a:off x="9148897" y="3080043"/>
            <a:ext cx="2895601" cy="2015936"/>
          </a:xfrm>
          <a:prstGeom prst="rect">
            <a:avLst/>
          </a:prstGeom>
          <a:noFill/>
        </p:spPr>
        <p:txBody>
          <a:bodyPr wrap="square" rtlCol="0">
            <a:spAutoFit/>
          </a:bodyPr>
          <a:lstStyle/>
          <a:p>
            <a:r>
              <a:rPr lang="en-US" sz="2500" b="1" dirty="0">
                <a:solidFill>
                  <a:srgbClr val="AC50F3"/>
                </a:solidFill>
              </a:rPr>
              <a:t>A zoonosis always requires spillover, but a spillover does not necessarily mean a zoonosis!</a:t>
            </a:r>
          </a:p>
        </p:txBody>
      </p:sp>
    </p:spTree>
    <p:extLst>
      <p:ext uri="{BB962C8B-B14F-4D97-AF65-F5344CB8AC3E}">
        <p14:creationId xmlns:p14="http://schemas.microsoft.com/office/powerpoint/2010/main" val="16709797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AF0CC7-C64E-B477-9CBF-A536C3585F9E}"/>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AC50F3"/>
                </a:solidFill>
                <a:latin typeface="+mn-lt"/>
              </a:rPr>
              <a:t>Spillback</a:t>
            </a:r>
            <a:r>
              <a:rPr lang="en-US" sz="3300" b="1" dirty="0">
                <a:solidFill>
                  <a:srgbClr val="C00000"/>
                </a:solidFill>
                <a:latin typeface="+mn-lt"/>
              </a:rPr>
              <a:t> </a:t>
            </a:r>
            <a:r>
              <a:rPr lang="en-US" sz="3300" dirty="0">
                <a:latin typeface="+mn-lt"/>
              </a:rPr>
              <a:t>is the term used to describe pathogen transmission back to a </a:t>
            </a:r>
            <a:r>
              <a:rPr lang="en-US" sz="3300" b="1" dirty="0">
                <a:solidFill>
                  <a:srgbClr val="0070C0"/>
                </a:solidFill>
                <a:latin typeface="+mn-lt"/>
              </a:rPr>
              <a:t>reservoir host </a:t>
            </a:r>
            <a:r>
              <a:rPr lang="en-US" sz="3300" dirty="0">
                <a:latin typeface="+mn-lt"/>
              </a:rPr>
              <a:t>from a</a:t>
            </a:r>
            <a:r>
              <a:rPr lang="en-US" sz="3300" b="1" dirty="0">
                <a:solidFill>
                  <a:srgbClr val="C00000"/>
                </a:solidFill>
                <a:latin typeface="+mn-lt"/>
              </a:rPr>
              <a:t> spillover host</a:t>
            </a:r>
            <a:r>
              <a:rPr lang="en-US" sz="3300" dirty="0">
                <a:latin typeface="+mn-lt"/>
              </a:rPr>
              <a:t>. </a:t>
            </a:r>
          </a:p>
        </p:txBody>
      </p:sp>
      <p:graphicFrame>
        <p:nvGraphicFramePr>
          <p:cNvPr id="5" name="Object 4">
            <a:extLst>
              <a:ext uri="{FF2B5EF4-FFF2-40B4-BE49-F238E27FC236}">
                <a16:creationId xmlns:a16="http://schemas.microsoft.com/office/drawing/2014/main" id="{E1F1D9F1-891A-A1A6-773F-C0F5B67FE6B3}"/>
              </a:ext>
            </a:extLst>
          </p:cNvPr>
          <p:cNvGraphicFramePr>
            <a:graphicFrameLocks noChangeAspect="1"/>
          </p:cNvGraphicFramePr>
          <p:nvPr/>
        </p:nvGraphicFramePr>
        <p:xfrm>
          <a:off x="6620067" y="2444105"/>
          <a:ext cx="135763" cy="197195"/>
        </p:xfrm>
        <a:graphic>
          <a:graphicData uri="http://schemas.openxmlformats.org/presentationml/2006/ole">
            <mc:AlternateContent xmlns:mc="http://schemas.openxmlformats.org/markup-compatibility/2006">
              <mc:Choice xmlns:v="urn:schemas-microsoft-com:vml" Requires="v">
                <p:oleObj name="Equation" r:id="rId2" imgW="114300" imgH="165100" progId="Equation.3">
                  <p:embed/>
                </p:oleObj>
              </mc:Choice>
              <mc:Fallback>
                <p:oleObj name="Equation" r:id="rId2" imgW="114300" imgH="165100" progId="Equation.3">
                  <p:embed/>
                  <p:pic>
                    <p:nvPicPr>
                      <p:cNvPr id="27" name="Object 26">
                        <a:extLst>
                          <a:ext uri="{FF2B5EF4-FFF2-40B4-BE49-F238E27FC236}">
                            <a16:creationId xmlns:a16="http://schemas.microsoft.com/office/drawing/2014/main" id="{B9C12102-B861-E7C7-3E23-32B31AEC93D3}"/>
                          </a:ext>
                        </a:extLst>
                      </p:cNvPr>
                      <p:cNvPicPr/>
                      <p:nvPr/>
                    </p:nvPicPr>
                    <p:blipFill>
                      <a:blip r:embed="rId3"/>
                      <a:stretch>
                        <a:fillRect/>
                      </a:stretch>
                    </p:blipFill>
                    <p:spPr>
                      <a:xfrm>
                        <a:off x="6620067" y="2444105"/>
                        <a:ext cx="135763" cy="19719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4520D7BA-0BB0-B045-3335-F7C65B407580}"/>
              </a:ext>
            </a:extLst>
          </p:cNvPr>
          <p:cNvSpPr/>
          <p:nvPr/>
        </p:nvSpPr>
        <p:spPr>
          <a:xfrm>
            <a:off x="5287339" y="4168481"/>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7" name="Straight Arrow Connector 6">
            <a:extLst>
              <a:ext uri="{FF2B5EF4-FFF2-40B4-BE49-F238E27FC236}">
                <a16:creationId xmlns:a16="http://schemas.microsoft.com/office/drawing/2014/main" id="{743EDF8C-8AE4-A6C8-0F94-17F121BD3343}"/>
              </a:ext>
            </a:extLst>
          </p:cNvPr>
          <p:cNvCxnSpPr/>
          <p:nvPr/>
        </p:nvCxnSpPr>
        <p:spPr>
          <a:xfrm>
            <a:off x="5598976" y="4805039"/>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34A43CE0-0B38-B4A1-DE28-C3280C68A9F0}"/>
              </a:ext>
            </a:extLst>
          </p:cNvPr>
          <p:cNvCxnSpPr>
            <a:cxnSpLocks/>
          </p:cNvCxnSpPr>
          <p:nvPr/>
        </p:nvCxnSpPr>
        <p:spPr>
          <a:xfrm>
            <a:off x="7220713" y="483251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B30F2369-BD87-B5DA-944C-DE41C6FAD028}"/>
              </a:ext>
            </a:extLst>
          </p:cNvPr>
          <p:cNvSpPr/>
          <p:nvPr/>
        </p:nvSpPr>
        <p:spPr>
          <a:xfrm>
            <a:off x="6126115" y="4299382"/>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0" name="Straight Arrow Connector 9">
            <a:extLst>
              <a:ext uri="{FF2B5EF4-FFF2-40B4-BE49-F238E27FC236}">
                <a16:creationId xmlns:a16="http://schemas.microsoft.com/office/drawing/2014/main" id="{12518CC6-140D-FCA7-A200-528A49FAC337}"/>
              </a:ext>
            </a:extLst>
          </p:cNvPr>
          <p:cNvCxnSpPr>
            <a:cxnSpLocks/>
          </p:cNvCxnSpPr>
          <p:nvPr/>
        </p:nvCxnSpPr>
        <p:spPr>
          <a:xfrm flipV="1">
            <a:off x="4697113" y="2399077"/>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79CD855D-BA1C-4EED-010F-914261FBED95}"/>
              </a:ext>
            </a:extLst>
          </p:cNvPr>
          <p:cNvCxnSpPr>
            <a:cxnSpLocks/>
          </p:cNvCxnSpPr>
          <p:nvPr/>
        </p:nvCxnSpPr>
        <p:spPr>
          <a:xfrm>
            <a:off x="6835226" y="5467304"/>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60C75EA2-7E18-4378-3F1D-D9DF09C1D5C0}"/>
              </a:ext>
            </a:extLst>
          </p:cNvPr>
          <p:cNvCxnSpPr/>
          <p:nvPr/>
        </p:nvCxnSpPr>
        <p:spPr>
          <a:xfrm>
            <a:off x="3995298" y="49595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BF39CF0F-0ABC-F9EA-6067-368EF903A9E0}"/>
              </a:ext>
            </a:extLst>
          </p:cNvPr>
          <p:cNvSpPr/>
          <p:nvPr/>
        </p:nvSpPr>
        <p:spPr>
          <a:xfrm>
            <a:off x="3495135" y="423752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4" name="Rectangle 13">
            <a:extLst>
              <a:ext uri="{FF2B5EF4-FFF2-40B4-BE49-F238E27FC236}">
                <a16:creationId xmlns:a16="http://schemas.microsoft.com/office/drawing/2014/main" id="{2AC4B48D-04C6-AC59-E033-43FBC76584BB}"/>
              </a:ext>
            </a:extLst>
          </p:cNvPr>
          <p:cNvSpPr/>
          <p:nvPr/>
        </p:nvSpPr>
        <p:spPr>
          <a:xfrm>
            <a:off x="4465572" y="5179046"/>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5" name="Rectangle 14">
            <a:extLst>
              <a:ext uri="{FF2B5EF4-FFF2-40B4-BE49-F238E27FC236}">
                <a16:creationId xmlns:a16="http://schemas.microsoft.com/office/drawing/2014/main" id="{2566A242-809C-1520-DF57-BFEA36BB86FA}"/>
              </a:ext>
            </a:extLst>
          </p:cNvPr>
          <p:cNvSpPr/>
          <p:nvPr/>
        </p:nvSpPr>
        <p:spPr>
          <a:xfrm>
            <a:off x="5946587" y="511393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6" name="Rectangle 15">
            <a:extLst>
              <a:ext uri="{FF2B5EF4-FFF2-40B4-BE49-F238E27FC236}">
                <a16:creationId xmlns:a16="http://schemas.microsoft.com/office/drawing/2014/main" id="{A11C9A16-5D81-A7C2-16C6-5799E82074A2}"/>
              </a:ext>
            </a:extLst>
          </p:cNvPr>
          <p:cNvSpPr/>
          <p:nvPr/>
        </p:nvSpPr>
        <p:spPr>
          <a:xfrm>
            <a:off x="4453131" y="4282656"/>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17" name="Straight Arrow Connector 16">
            <a:extLst>
              <a:ext uri="{FF2B5EF4-FFF2-40B4-BE49-F238E27FC236}">
                <a16:creationId xmlns:a16="http://schemas.microsoft.com/office/drawing/2014/main" id="{FA04BC6D-7A51-50BC-83FF-D8D824929DB7}"/>
              </a:ext>
            </a:extLst>
          </p:cNvPr>
          <p:cNvCxnSpPr/>
          <p:nvPr/>
        </p:nvCxnSpPr>
        <p:spPr>
          <a:xfrm>
            <a:off x="5672197" y="327176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Curved Connector 17">
            <a:extLst>
              <a:ext uri="{FF2B5EF4-FFF2-40B4-BE49-F238E27FC236}">
                <a16:creationId xmlns:a16="http://schemas.microsoft.com/office/drawing/2014/main" id="{AF3D5FE6-3FCF-BB1F-308E-7D1617F77987}"/>
              </a:ext>
            </a:extLst>
          </p:cNvPr>
          <p:cNvCxnSpPr>
            <a:cxnSpLocks/>
            <a:stCxn id="19" idx="2"/>
            <a:endCxn id="6" idx="0"/>
          </p:cNvCxnSpPr>
          <p:nvPr/>
        </p:nvCxnSpPr>
        <p:spPr>
          <a:xfrm rot="5400000">
            <a:off x="6016743" y="3524637"/>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9FF08F-A09E-9266-AF43-290211F1000E}"/>
              </a:ext>
            </a:extLst>
          </p:cNvPr>
          <p:cNvSpPr/>
          <p:nvPr/>
        </p:nvSpPr>
        <p:spPr>
          <a:xfrm>
            <a:off x="6159874" y="2731724"/>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A</a:t>
            </a:r>
          </a:p>
        </p:txBody>
      </p:sp>
      <p:sp>
        <p:nvSpPr>
          <p:cNvPr id="20" name="Rectangle 19">
            <a:extLst>
              <a:ext uri="{FF2B5EF4-FFF2-40B4-BE49-F238E27FC236}">
                <a16:creationId xmlns:a16="http://schemas.microsoft.com/office/drawing/2014/main" id="{27E591DD-46CB-E83A-698F-7E4083C98DF4}"/>
              </a:ext>
            </a:extLst>
          </p:cNvPr>
          <p:cNvSpPr/>
          <p:nvPr/>
        </p:nvSpPr>
        <p:spPr>
          <a:xfrm>
            <a:off x="4453898" y="2736488"/>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A</a:t>
            </a:r>
          </a:p>
        </p:txBody>
      </p:sp>
      <p:cxnSp>
        <p:nvCxnSpPr>
          <p:cNvPr id="21" name="Straight Arrow Connector 20">
            <a:extLst>
              <a:ext uri="{FF2B5EF4-FFF2-40B4-BE49-F238E27FC236}">
                <a16:creationId xmlns:a16="http://schemas.microsoft.com/office/drawing/2014/main" id="{8B1EC8FA-F0C2-9789-6BC0-1A28BAF46793}"/>
              </a:ext>
            </a:extLst>
          </p:cNvPr>
          <p:cNvCxnSpPr/>
          <p:nvPr/>
        </p:nvCxnSpPr>
        <p:spPr>
          <a:xfrm>
            <a:off x="3990350" y="3192191"/>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B40074C6-D12C-BD5C-0E97-897C4BABA0E9}"/>
              </a:ext>
            </a:extLst>
          </p:cNvPr>
          <p:cNvSpPr/>
          <p:nvPr/>
        </p:nvSpPr>
        <p:spPr>
          <a:xfrm>
            <a:off x="3553128" y="2498067"/>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A</a:t>
            </a:r>
            <a:endParaRPr lang="en-US" sz="2600" baseline="-25000" dirty="0">
              <a:solidFill>
                <a:schemeClr val="tx1"/>
              </a:solidFill>
              <a:cs typeface="Cambria Math"/>
            </a:endParaRPr>
          </a:p>
        </p:txBody>
      </p:sp>
      <p:cxnSp>
        <p:nvCxnSpPr>
          <p:cNvPr id="23" name="Straight Arrow Connector 22">
            <a:extLst>
              <a:ext uri="{FF2B5EF4-FFF2-40B4-BE49-F238E27FC236}">
                <a16:creationId xmlns:a16="http://schemas.microsoft.com/office/drawing/2014/main" id="{BD02FD01-681D-FF09-3A9B-442A364CF5C3}"/>
              </a:ext>
            </a:extLst>
          </p:cNvPr>
          <p:cNvCxnSpPr>
            <a:cxnSpLocks/>
          </p:cNvCxnSpPr>
          <p:nvPr/>
        </p:nvCxnSpPr>
        <p:spPr>
          <a:xfrm flipV="1">
            <a:off x="6755830" y="2383073"/>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2C587467-9774-572B-C23A-7490711A2D84}"/>
              </a:ext>
            </a:extLst>
          </p:cNvPr>
          <p:cNvSpPr/>
          <p:nvPr/>
        </p:nvSpPr>
        <p:spPr>
          <a:xfrm>
            <a:off x="6417174" y="212760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cxnSp>
        <p:nvCxnSpPr>
          <p:cNvPr id="25" name="Straight Arrow Connector 24">
            <a:extLst>
              <a:ext uri="{FF2B5EF4-FFF2-40B4-BE49-F238E27FC236}">
                <a16:creationId xmlns:a16="http://schemas.microsoft.com/office/drawing/2014/main" id="{36DC8CE2-EF0D-B728-892E-331D88A8F3A8}"/>
              </a:ext>
            </a:extLst>
          </p:cNvPr>
          <p:cNvCxnSpPr>
            <a:cxnSpLocks/>
          </p:cNvCxnSpPr>
          <p:nvPr/>
        </p:nvCxnSpPr>
        <p:spPr>
          <a:xfrm>
            <a:off x="5147484" y="5322812"/>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24D7F88-D8BA-9CAB-1764-53386ADA6340}"/>
              </a:ext>
            </a:extLst>
          </p:cNvPr>
          <p:cNvSpPr/>
          <p:nvPr/>
        </p:nvSpPr>
        <p:spPr>
          <a:xfrm>
            <a:off x="4375731" y="211051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A</a:t>
            </a:r>
            <a:endParaRPr lang="en-US" sz="2400" baseline="-25000" dirty="0">
              <a:solidFill>
                <a:schemeClr val="tx1"/>
              </a:solidFill>
              <a:cs typeface="Cambria Math"/>
            </a:endParaRPr>
          </a:p>
        </p:txBody>
      </p:sp>
      <p:sp>
        <p:nvSpPr>
          <p:cNvPr id="27" name="Rectangle 26">
            <a:extLst>
              <a:ext uri="{FF2B5EF4-FFF2-40B4-BE49-F238E27FC236}">
                <a16:creationId xmlns:a16="http://schemas.microsoft.com/office/drawing/2014/main" id="{70894D67-84E9-B2DA-EE41-DA49A718EB4A}"/>
              </a:ext>
            </a:extLst>
          </p:cNvPr>
          <p:cNvSpPr/>
          <p:nvPr/>
        </p:nvSpPr>
        <p:spPr>
          <a:xfrm>
            <a:off x="5283961" y="259466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A</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D633D131-60A0-2A58-A8A5-8FBDB83CDC9B}"/>
                  </a:ext>
                </a:extLst>
              </p:cNvPr>
              <p:cNvSpPr/>
              <p:nvPr/>
            </p:nvSpPr>
            <p:spPr>
              <a:xfrm>
                <a:off x="6971703" y="265228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𝐴</m:t>
                          </m:r>
                        </m:sub>
                      </m:sSub>
                    </m:oMath>
                  </m:oMathPara>
                </a14:m>
                <a:endParaRPr lang="en-US" sz="2600" dirty="0">
                  <a:solidFill>
                    <a:schemeClr val="tx1"/>
                  </a:solidFill>
                  <a:cs typeface="Cambria Math"/>
                </a:endParaRPr>
              </a:p>
            </p:txBody>
          </p:sp>
        </mc:Choice>
        <mc:Fallback xmlns="">
          <p:sp>
            <p:nvSpPr>
              <p:cNvPr id="28" name="Rectangle 27">
                <a:extLst>
                  <a:ext uri="{FF2B5EF4-FFF2-40B4-BE49-F238E27FC236}">
                    <a16:creationId xmlns:a16="http://schemas.microsoft.com/office/drawing/2014/main" id="{D633D131-60A0-2A58-A8A5-8FBDB83CDC9B}"/>
                  </a:ext>
                </a:extLst>
              </p:cNvPr>
              <p:cNvSpPr>
                <a:spLocks noRot="1" noChangeAspect="1" noMove="1" noResize="1" noEditPoints="1" noAdjustHandles="1" noChangeArrowheads="1" noChangeShapeType="1" noTextEdit="1"/>
              </p:cNvSpPr>
              <p:nvPr/>
            </p:nvSpPr>
            <p:spPr>
              <a:xfrm>
                <a:off x="6971703" y="2652286"/>
                <a:ext cx="1102298" cy="722022"/>
              </a:xfrm>
              <a:prstGeom prst="rect">
                <a:avLst/>
              </a:prstGeom>
              <a:blipFill>
                <a:blip r:embed="rId4"/>
                <a:stretch>
                  <a:fillRect/>
                </a:stretch>
              </a:blipFill>
              <a:ln>
                <a:noFill/>
              </a:ln>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4EFDEA7D-E394-DBBC-428C-2CF08CD3F074}"/>
              </a:ext>
            </a:extLst>
          </p:cNvPr>
          <p:cNvCxnSpPr/>
          <p:nvPr/>
        </p:nvCxnSpPr>
        <p:spPr>
          <a:xfrm>
            <a:off x="7246031" y="331106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F639CC89-9625-B729-F8D1-E0026142DA77}"/>
                  </a:ext>
                </a:extLst>
              </p:cNvPr>
              <p:cNvSpPr/>
              <p:nvPr/>
            </p:nvSpPr>
            <p:spPr>
              <a:xfrm>
                <a:off x="6953046" y="418002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F639CC89-9625-B729-F8D1-E0026142DA77}"/>
                  </a:ext>
                </a:extLst>
              </p:cNvPr>
              <p:cNvSpPr>
                <a:spLocks noRot="1" noChangeAspect="1" noMove="1" noResize="1" noEditPoints="1" noAdjustHandles="1" noChangeArrowheads="1" noChangeShapeType="1" noTextEdit="1"/>
              </p:cNvSpPr>
              <p:nvPr/>
            </p:nvSpPr>
            <p:spPr>
              <a:xfrm>
                <a:off x="6953046" y="4180023"/>
                <a:ext cx="1102298" cy="722022"/>
              </a:xfrm>
              <a:prstGeom prst="rect">
                <a:avLst/>
              </a:prstGeom>
              <a:blipFill>
                <a:blip r:embed="rId5"/>
                <a:stretch>
                  <a:fillRect/>
                </a:stretch>
              </a:blipFill>
              <a:ln>
                <a:noFill/>
              </a:ln>
            </p:spPr>
            <p:txBody>
              <a:bodyPr/>
              <a:lstStyle/>
              <a:p>
                <a:r>
                  <a:rPr lang="en-US">
                    <a:noFill/>
                  </a:rPr>
                  <a:t> </a:t>
                </a:r>
              </a:p>
            </p:txBody>
          </p:sp>
        </mc:Fallback>
      </mc:AlternateContent>
      <p:sp>
        <p:nvSpPr>
          <p:cNvPr id="31" name="Title 1">
            <a:extLst>
              <a:ext uri="{FF2B5EF4-FFF2-40B4-BE49-F238E27FC236}">
                <a16:creationId xmlns:a16="http://schemas.microsoft.com/office/drawing/2014/main" id="{6FC8EFB0-D069-E817-4532-A6F01F8367FE}"/>
              </a:ext>
            </a:extLst>
          </p:cNvPr>
          <p:cNvSpPr txBox="1">
            <a:spLocks/>
          </p:cNvSpPr>
          <p:nvPr/>
        </p:nvSpPr>
        <p:spPr>
          <a:xfrm>
            <a:off x="1544335" y="2486687"/>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32" name="TextBox 31">
            <a:extLst>
              <a:ext uri="{FF2B5EF4-FFF2-40B4-BE49-F238E27FC236}">
                <a16:creationId xmlns:a16="http://schemas.microsoft.com/office/drawing/2014/main" id="{567C5E40-AFE9-7AC4-37B3-2F398B53F1A3}"/>
              </a:ext>
            </a:extLst>
          </p:cNvPr>
          <p:cNvSpPr txBox="1"/>
          <p:nvPr/>
        </p:nvSpPr>
        <p:spPr>
          <a:xfrm>
            <a:off x="1595302" y="4765536"/>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33" name="Curved Connector 32">
            <a:extLst>
              <a:ext uri="{FF2B5EF4-FFF2-40B4-BE49-F238E27FC236}">
                <a16:creationId xmlns:a16="http://schemas.microsoft.com/office/drawing/2014/main" id="{04F7A47C-C5E5-668C-79E1-8E483174171A}"/>
              </a:ext>
            </a:extLst>
          </p:cNvPr>
          <p:cNvCxnSpPr>
            <a:cxnSpLocks/>
            <a:endCxn id="27" idx="0"/>
          </p:cNvCxnSpPr>
          <p:nvPr/>
        </p:nvCxnSpPr>
        <p:spPr>
          <a:xfrm rot="10800000">
            <a:off x="5835110" y="2594661"/>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79402F8-1E5B-16B5-5A3F-9DE304C919AB}"/>
              </a:ext>
            </a:extLst>
          </p:cNvPr>
          <p:cNvSpPr txBox="1"/>
          <p:nvPr/>
        </p:nvSpPr>
        <p:spPr>
          <a:xfrm>
            <a:off x="0" y="6273225"/>
            <a:ext cx="3266616" cy="584775"/>
          </a:xfrm>
          <a:prstGeom prst="rect">
            <a:avLst/>
          </a:prstGeom>
          <a:noFill/>
        </p:spPr>
        <p:txBody>
          <a:bodyPr wrap="square">
            <a:spAutoFit/>
          </a:bodyPr>
          <a:lstStyle/>
          <a:p>
            <a:pPr algn="ctr"/>
            <a:r>
              <a:rPr lang="en-US" sz="3200" dirty="0">
                <a:latin typeface="+mn-lt"/>
              </a:rPr>
              <a:t>ex: SARS-CoV-2</a:t>
            </a:r>
            <a:endParaRPr lang="en-US" sz="3200" b="1" dirty="0">
              <a:solidFill>
                <a:srgbClr val="C00000"/>
              </a:solidFill>
              <a:latin typeface="+mn-lt"/>
            </a:endParaRPr>
          </a:p>
        </p:txBody>
      </p:sp>
      <p:cxnSp>
        <p:nvCxnSpPr>
          <p:cNvPr id="35" name="Curved Connector 34">
            <a:extLst>
              <a:ext uri="{FF2B5EF4-FFF2-40B4-BE49-F238E27FC236}">
                <a16:creationId xmlns:a16="http://schemas.microsoft.com/office/drawing/2014/main" id="{1E2F6457-7F7F-27F9-6581-25D0639BFC8B}"/>
              </a:ext>
            </a:extLst>
          </p:cNvPr>
          <p:cNvCxnSpPr>
            <a:cxnSpLocks/>
            <a:stCxn id="32" idx="1"/>
            <a:endCxn id="31" idx="1"/>
          </p:cNvCxnSpPr>
          <p:nvPr/>
        </p:nvCxnSpPr>
        <p:spPr>
          <a:xfrm rot="10800000">
            <a:off x="1544336" y="3149469"/>
            <a:ext cx="50967" cy="2154676"/>
          </a:xfrm>
          <a:prstGeom prst="curvedConnector3">
            <a:avLst>
              <a:gd name="adj1" fmla="val 5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0F996C2-2000-D110-8DEC-5D36381B1A4A}"/>
              </a:ext>
            </a:extLst>
          </p:cNvPr>
          <p:cNvSpPr txBox="1"/>
          <p:nvPr/>
        </p:nvSpPr>
        <p:spPr>
          <a:xfrm>
            <a:off x="952154" y="3872864"/>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pic>
        <p:nvPicPr>
          <p:cNvPr id="45" name="Graphic 44" descr="Fox with solid fill">
            <a:extLst>
              <a:ext uri="{FF2B5EF4-FFF2-40B4-BE49-F238E27FC236}">
                <a16:creationId xmlns:a16="http://schemas.microsoft.com/office/drawing/2014/main" id="{95A9F5F0-1A59-E31E-BE55-322957B9AC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7678" y="4399814"/>
            <a:ext cx="914400" cy="914400"/>
          </a:xfrm>
          <a:prstGeom prst="rect">
            <a:avLst/>
          </a:prstGeom>
        </p:spPr>
      </p:pic>
      <p:sp>
        <p:nvSpPr>
          <p:cNvPr id="46" name="TextBox 45">
            <a:extLst>
              <a:ext uri="{FF2B5EF4-FFF2-40B4-BE49-F238E27FC236}">
                <a16:creationId xmlns:a16="http://schemas.microsoft.com/office/drawing/2014/main" id="{13BF2C87-0935-36D7-FEBF-25115FD763E6}"/>
              </a:ext>
            </a:extLst>
          </p:cNvPr>
          <p:cNvSpPr txBox="1"/>
          <p:nvPr/>
        </p:nvSpPr>
        <p:spPr>
          <a:xfrm>
            <a:off x="8003132" y="4765536"/>
            <a:ext cx="2314462" cy="400110"/>
          </a:xfrm>
          <a:prstGeom prst="rect">
            <a:avLst/>
          </a:prstGeom>
          <a:noFill/>
        </p:spPr>
        <p:txBody>
          <a:bodyPr wrap="square">
            <a:spAutoFit/>
          </a:bodyPr>
          <a:lstStyle/>
          <a:p>
            <a:pPr algn="ctr"/>
            <a:r>
              <a:rPr lang="en-US" sz="2000" dirty="0"/>
              <a:t>mink</a:t>
            </a:r>
            <a:endParaRPr lang="en-US" sz="2000" b="1" dirty="0">
              <a:solidFill>
                <a:srgbClr val="C00000"/>
              </a:solidFill>
              <a:latin typeface="+mn-lt"/>
            </a:endParaRPr>
          </a:p>
        </p:txBody>
      </p:sp>
      <p:pic>
        <p:nvPicPr>
          <p:cNvPr id="47" name="Graphic 46" descr="Woman with solid fill">
            <a:extLst>
              <a:ext uri="{FF2B5EF4-FFF2-40B4-BE49-F238E27FC236}">
                <a16:creationId xmlns:a16="http://schemas.microsoft.com/office/drawing/2014/main" id="{62ED85AB-32DE-9275-F727-30E9C5ECA5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2367" y="2788491"/>
            <a:ext cx="914400" cy="914400"/>
          </a:xfrm>
          <a:prstGeom prst="rect">
            <a:avLst/>
          </a:prstGeom>
        </p:spPr>
      </p:pic>
      <p:cxnSp>
        <p:nvCxnSpPr>
          <p:cNvPr id="48" name="Curved Connector 47">
            <a:extLst>
              <a:ext uri="{FF2B5EF4-FFF2-40B4-BE49-F238E27FC236}">
                <a16:creationId xmlns:a16="http://schemas.microsoft.com/office/drawing/2014/main" id="{C7E3039E-BB3F-CA4B-0901-F7CDCA061A59}"/>
              </a:ext>
            </a:extLst>
          </p:cNvPr>
          <p:cNvCxnSpPr>
            <a:cxnSpLocks/>
            <a:stCxn id="9" idx="0"/>
            <a:endCxn id="27" idx="2"/>
          </p:cNvCxnSpPr>
          <p:nvPr/>
        </p:nvCxnSpPr>
        <p:spPr>
          <a:xfrm rot="16200000" flipV="1">
            <a:off x="5739619" y="3412173"/>
            <a:ext cx="982700" cy="791718"/>
          </a:xfrm>
          <a:prstGeom prst="curvedConnector3">
            <a:avLst>
              <a:gd name="adj1" fmla="val 35404"/>
            </a:avLst>
          </a:prstGeom>
          <a:ln w="57150">
            <a:solidFill>
              <a:srgbClr val="AC50F3"/>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7212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807F1-621E-631B-5C5A-E5CDB1EF4E2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530CD53-25CF-04E4-350E-8B66762C2226}"/>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AC50F3"/>
                </a:solidFill>
                <a:latin typeface="+mn-lt"/>
              </a:rPr>
              <a:t>Spillback</a:t>
            </a:r>
            <a:r>
              <a:rPr lang="en-US" sz="3300" b="1" dirty="0">
                <a:solidFill>
                  <a:srgbClr val="C00000"/>
                </a:solidFill>
                <a:latin typeface="+mn-lt"/>
              </a:rPr>
              <a:t> </a:t>
            </a:r>
            <a:r>
              <a:rPr lang="en-US" sz="3300" dirty="0">
                <a:latin typeface="+mn-lt"/>
              </a:rPr>
              <a:t>is the term used to describe pathogen transmission back to a </a:t>
            </a:r>
            <a:r>
              <a:rPr lang="en-US" sz="3300" b="1" dirty="0">
                <a:solidFill>
                  <a:srgbClr val="0070C0"/>
                </a:solidFill>
                <a:latin typeface="+mn-lt"/>
              </a:rPr>
              <a:t>reservoir host </a:t>
            </a:r>
            <a:r>
              <a:rPr lang="en-US" sz="3300" dirty="0">
                <a:latin typeface="+mn-lt"/>
              </a:rPr>
              <a:t>from a</a:t>
            </a:r>
            <a:r>
              <a:rPr lang="en-US" sz="3300" b="1" dirty="0">
                <a:solidFill>
                  <a:srgbClr val="C00000"/>
                </a:solidFill>
                <a:latin typeface="+mn-lt"/>
              </a:rPr>
              <a:t> spillover host</a:t>
            </a:r>
            <a:r>
              <a:rPr lang="en-US" sz="3300" dirty="0">
                <a:latin typeface="+mn-lt"/>
              </a:rPr>
              <a:t>. </a:t>
            </a:r>
          </a:p>
        </p:txBody>
      </p:sp>
      <p:graphicFrame>
        <p:nvGraphicFramePr>
          <p:cNvPr id="5" name="Object 4">
            <a:extLst>
              <a:ext uri="{FF2B5EF4-FFF2-40B4-BE49-F238E27FC236}">
                <a16:creationId xmlns:a16="http://schemas.microsoft.com/office/drawing/2014/main" id="{0F8B4E1D-6758-275C-D64C-531ED332AD4E}"/>
              </a:ext>
            </a:extLst>
          </p:cNvPr>
          <p:cNvGraphicFramePr>
            <a:graphicFrameLocks noChangeAspect="1"/>
          </p:cNvGraphicFramePr>
          <p:nvPr>
            <p:extLst>
              <p:ext uri="{D42A27DB-BD31-4B8C-83A1-F6EECF244321}">
                <p14:modId xmlns:p14="http://schemas.microsoft.com/office/powerpoint/2010/main" val="1667395681"/>
              </p:ext>
            </p:extLst>
          </p:nvPr>
        </p:nvGraphicFramePr>
        <p:xfrm>
          <a:off x="6620067" y="1931389"/>
          <a:ext cx="135763" cy="197195"/>
        </p:xfrm>
        <a:graphic>
          <a:graphicData uri="http://schemas.openxmlformats.org/presentationml/2006/ole">
            <mc:AlternateContent xmlns:mc="http://schemas.openxmlformats.org/markup-compatibility/2006">
              <mc:Choice xmlns:v="urn:schemas-microsoft-com:vml" Requires="v">
                <p:oleObj name="Equation" r:id="rId2" imgW="114300" imgH="165100" progId="Equation.3">
                  <p:embed/>
                </p:oleObj>
              </mc:Choice>
              <mc:Fallback>
                <p:oleObj name="Equation" r:id="rId2" imgW="114300" imgH="165100" progId="Equation.3">
                  <p:embed/>
                  <p:pic>
                    <p:nvPicPr>
                      <p:cNvPr id="5" name="Object 4">
                        <a:extLst>
                          <a:ext uri="{FF2B5EF4-FFF2-40B4-BE49-F238E27FC236}">
                            <a16:creationId xmlns:a16="http://schemas.microsoft.com/office/drawing/2014/main" id="{E1F1D9F1-891A-A1A6-773F-C0F5B67FE6B3}"/>
                          </a:ext>
                        </a:extLst>
                      </p:cNvPr>
                      <p:cNvPicPr/>
                      <p:nvPr/>
                    </p:nvPicPr>
                    <p:blipFill>
                      <a:blip r:embed="rId3"/>
                      <a:stretch>
                        <a:fillRect/>
                      </a:stretch>
                    </p:blipFill>
                    <p:spPr>
                      <a:xfrm>
                        <a:off x="6620067" y="1931389"/>
                        <a:ext cx="135763" cy="19719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77E973E3-CE0A-304B-77F0-0CA0AA325C6F}"/>
              </a:ext>
            </a:extLst>
          </p:cNvPr>
          <p:cNvSpPr/>
          <p:nvPr/>
        </p:nvSpPr>
        <p:spPr>
          <a:xfrm>
            <a:off x="5287339" y="365576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7" name="Straight Arrow Connector 6">
            <a:extLst>
              <a:ext uri="{FF2B5EF4-FFF2-40B4-BE49-F238E27FC236}">
                <a16:creationId xmlns:a16="http://schemas.microsoft.com/office/drawing/2014/main" id="{C4619058-45A4-AD99-1D58-5C4AED7FE91C}"/>
              </a:ext>
            </a:extLst>
          </p:cNvPr>
          <p:cNvCxnSpPr/>
          <p:nvPr/>
        </p:nvCxnSpPr>
        <p:spPr>
          <a:xfrm>
            <a:off x="5598976" y="4292323"/>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BF97A871-C7B7-5FBC-163F-20F3CA132284}"/>
              </a:ext>
            </a:extLst>
          </p:cNvPr>
          <p:cNvCxnSpPr>
            <a:cxnSpLocks/>
          </p:cNvCxnSpPr>
          <p:nvPr/>
        </p:nvCxnSpPr>
        <p:spPr>
          <a:xfrm>
            <a:off x="7220713" y="431979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0516B0D2-51DD-6130-CE6C-7AF937703C4E}"/>
              </a:ext>
            </a:extLst>
          </p:cNvPr>
          <p:cNvSpPr/>
          <p:nvPr/>
        </p:nvSpPr>
        <p:spPr>
          <a:xfrm>
            <a:off x="6126115" y="3786666"/>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10" name="Straight Arrow Connector 9">
            <a:extLst>
              <a:ext uri="{FF2B5EF4-FFF2-40B4-BE49-F238E27FC236}">
                <a16:creationId xmlns:a16="http://schemas.microsoft.com/office/drawing/2014/main" id="{2D995979-1F12-F968-DC19-D0326D9BA50C}"/>
              </a:ext>
            </a:extLst>
          </p:cNvPr>
          <p:cNvCxnSpPr>
            <a:cxnSpLocks/>
          </p:cNvCxnSpPr>
          <p:nvPr/>
        </p:nvCxnSpPr>
        <p:spPr>
          <a:xfrm flipV="1">
            <a:off x="4697113" y="1886361"/>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A73D6AB5-8286-697D-B447-96048B8839E4}"/>
              </a:ext>
            </a:extLst>
          </p:cNvPr>
          <p:cNvCxnSpPr>
            <a:cxnSpLocks/>
          </p:cNvCxnSpPr>
          <p:nvPr/>
        </p:nvCxnSpPr>
        <p:spPr>
          <a:xfrm>
            <a:off x="6835226" y="4954588"/>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1609391D-B331-D292-9EF3-E6DA7EB6CC49}"/>
              </a:ext>
            </a:extLst>
          </p:cNvPr>
          <p:cNvCxnSpPr/>
          <p:nvPr/>
        </p:nvCxnSpPr>
        <p:spPr>
          <a:xfrm>
            <a:off x="3995298" y="4446830"/>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DC896452-AB93-905E-11C5-C9BC8F943DA1}"/>
              </a:ext>
            </a:extLst>
          </p:cNvPr>
          <p:cNvSpPr/>
          <p:nvPr/>
        </p:nvSpPr>
        <p:spPr>
          <a:xfrm>
            <a:off x="3495135" y="3724809"/>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4" name="Rectangle 13">
            <a:extLst>
              <a:ext uri="{FF2B5EF4-FFF2-40B4-BE49-F238E27FC236}">
                <a16:creationId xmlns:a16="http://schemas.microsoft.com/office/drawing/2014/main" id="{4BF213AC-0A03-EEF2-0F87-FC9DFD06C06A}"/>
              </a:ext>
            </a:extLst>
          </p:cNvPr>
          <p:cNvSpPr/>
          <p:nvPr/>
        </p:nvSpPr>
        <p:spPr>
          <a:xfrm>
            <a:off x="4465572" y="4666330"/>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5" name="Rectangle 14">
            <a:extLst>
              <a:ext uri="{FF2B5EF4-FFF2-40B4-BE49-F238E27FC236}">
                <a16:creationId xmlns:a16="http://schemas.microsoft.com/office/drawing/2014/main" id="{F92378F3-4CF3-1374-A362-47436D0580F0}"/>
              </a:ext>
            </a:extLst>
          </p:cNvPr>
          <p:cNvSpPr/>
          <p:nvPr/>
        </p:nvSpPr>
        <p:spPr>
          <a:xfrm>
            <a:off x="5946587" y="460121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6" name="Rectangle 15">
            <a:extLst>
              <a:ext uri="{FF2B5EF4-FFF2-40B4-BE49-F238E27FC236}">
                <a16:creationId xmlns:a16="http://schemas.microsoft.com/office/drawing/2014/main" id="{85F07CAF-0566-A490-741F-62B3569B8CDE}"/>
              </a:ext>
            </a:extLst>
          </p:cNvPr>
          <p:cNvSpPr/>
          <p:nvPr/>
        </p:nvSpPr>
        <p:spPr>
          <a:xfrm>
            <a:off x="4453131" y="3769940"/>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17" name="Straight Arrow Connector 16">
            <a:extLst>
              <a:ext uri="{FF2B5EF4-FFF2-40B4-BE49-F238E27FC236}">
                <a16:creationId xmlns:a16="http://schemas.microsoft.com/office/drawing/2014/main" id="{2F2C36E0-1FA2-59D6-37E4-CCFFFC26AB4E}"/>
              </a:ext>
            </a:extLst>
          </p:cNvPr>
          <p:cNvCxnSpPr/>
          <p:nvPr/>
        </p:nvCxnSpPr>
        <p:spPr>
          <a:xfrm>
            <a:off x="5672197" y="2759051"/>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Curved Connector 17">
            <a:extLst>
              <a:ext uri="{FF2B5EF4-FFF2-40B4-BE49-F238E27FC236}">
                <a16:creationId xmlns:a16="http://schemas.microsoft.com/office/drawing/2014/main" id="{F40222E6-AB72-FD67-E7DC-052BAD0C9234}"/>
              </a:ext>
            </a:extLst>
          </p:cNvPr>
          <p:cNvCxnSpPr>
            <a:cxnSpLocks/>
            <a:stCxn id="19" idx="2"/>
            <a:endCxn id="6" idx="0"/>
          </p:cNvCxnSpPr>
          <p:nvPr/>
        </p:nvCxnSpPr>
        <p:spPr>
          <a:xfrm rot="5400000">
            <a:off x="6016743" y="3011921"/>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604D0B9-32D7-6C02-E149-BF600901895D}"/>
              </a:ext>
            </a:extLst>
          </p:cNvPr>
          <p:cNvSpPr/>
          <p:nvPr/>
        </p:nvSpPr>
        <p:spPr>
          <a:xfrm>
            <a:off x="6159874" y="2219008"/>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sp>
        <p:nvSpPr>
          <p:cNvPr id="20" name="Rectangle 19">
            <a:extLst>
              <a:ext uri="{FF2B5EF4-FFF2-40B4-BE49-F238E27FC236}">
                <a16:creationId xmlns:a16="http://schemas.microsoft.com/office/drawing/2014/main" id="{DAB51F48-0F7C-835E-3B64-4BEF8E7160FC}"/>
              </a:ext>
            </a:extLst>
          </p:cNvPr>
          <p:cNvSpPr/>
          <p:nvPr/>
        </p:nvSpPr>
        <p:spPr>
          <a:xfrm>
            <a:off x="4453898" y="2223772"/>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cxnSp>
        <p:nvCxnSpPr>
          <p:cNvPr id="21" name="Straight Arrow Connector 20">
            <a:extLst>
              <a:ext uri="{FF2B5EF4-FFF2-40B4-BE49-F238E27FC236}">
                <a16:creationId xmlns:a16="http://schemas.microsoft.com/office/drawing/2014/main" id="{F86938C2-FBAC-B25B-2393-8B14E3052AF2}"/>
              </a:ext>
            </a:extLst>
          </p:cNvPr>
          <p:cNvCxnSpPr/>
          <p:nvPr/>
        </p:nvCxnSpPr>
        <p:spPr>
          <a:xfrm>
            <a:off x="3990350" y="2679475"/>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E972879F-C20A-A39D-D3FE-DE07B0C276BA}"/>
              </a:ext>
            </a:extLst>
          </p:cNvPr>
          <p:cNvSpPr/>
          <p:nvPr/>
        </p:nvSpPr>
        <p:spPr>
          <a:xfrm>
            <a:off x="3553128" y="1985351"/>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cxnSp>
        <p:nvCxnSpPr>
          <p:cNvPr id="23" name="Straight Arrow Connector 22">
            <a:extLst>
              <a:ext uri="{FF2B5EF4-FFF2-40B4-BE49-F238E27FC236}">
                <a16:creationId xmlns:a16="http://schemas.microsoft.com/office/drawing/2014/main" id="{35A80A1A-E460-976B-E6E8-188828CF8C42}"/>
              </a:ext>
            </a:extLst>
          </p:cNvPr>
          <p:cNvCxnSpPr>
            <a:cxnSpLocks/>
          </p:cNvCxnSpPr>
          <p:nvPr/>
        </p:nvCxnSpPr>
        <p:spPr>
          <a:xfrm flipV="1">
            <a:off x="6755830" y="1870357"/>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E4FAB7D9-8F55-5058-4FCF-F4F0C9ADDE07}"/>
              </a:ext>
            </a:extLst>
          </p:cNvPr>
          <p:cNvSpPr/>
          <p:nvPr/>
        </p:nvSpPr>
        <p:spPr>
          <a:xfrm>
            <a:off x="6417174" y="161488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cxnSp>
        <p:nvCxnSpPr>
          <p:cNvPr id="25" name="Straight Arrow Connector 24">
            <a:extLst>
              <a:ext uri="{FF2B5EF4-FFF2-40B4-BE49-F238E27FC236}">
                <a16:creationId xmlns:a16="http://schemas.microsoft.com/office/drawing/2014/main" id="{FF7D7520-4A3A-A54B-9749-062023BAEB36}"/>
              </a:ext>
            </a:extLst>
          </p:cNvPr>
          <p:cNvCxnSpPr>
            <a:cxnSpLocks/>
          </p:cNvCxnSpPr>
          <p:nvPr/>
        </p:nvCxnSpPr>
        <p:spPr>
          <a:xfrm>
            <a:off x="5147484" y="4810096"/>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5E1BC152-A54D-F23A-8F46-43435B235A7D}"/>
              </a:ext>
            </a:extLst>
          </p:cNvPr>
          <p:cNvSpPr/>
          <p:nvPr/>
        </p:nvSpPr>
        <p:spPr>
          <a:xfrm>
            <a:off x="4375731" y="159779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7" name="Rectangle 26">
            <a:extLst>
              <a:ext uri="{FF2B5EF4-FFF2-40B4-BE49-F238E27FC236}">
                <a16:creationId xmlns:a16="http://schemas.microsoft.com/office/drawing/2014/main" id="{0BEA0EF2-CADE-6D32-E7F9-14D3EB357EB4}"/>
              </a:ext>
            </a:extLst>
          </p:cNvPr>
          <p:cNvSpPr/>
          <p:nvPr/>
        </p:nvSpPr>
        <p:spPr>
          <a:xfrm>
            <a:off x="5283961" y="2081944"/>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44C9F02-3554-5FA6-08B9-CED0AB1D0F06}"/>
                  </a:ext>
                </a:extLst>
              </p:cNvPr>
              <p:cNvSpPr/>
              <p:nvPr/>
            </p:nvSpPr>
            <p:spPr>
              <a:xfrm>
                <a:off x="6971703" y="2139570"/>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28" name="Rectangle 27">
                <a:extLst>
                  <a:ext uri="{FF2B5EF4-FFF2-40B4-BE49-F238E27FC236}">
                    <a16:creationId xmlns:a16="http://schemas.microsoft.com/office/drawing/2014/main" id="{944C9F02-3554-5FA6-08B9-CED0AB1D0F06}"/>
                  </a:ext>
                </a:extLst>
              </p:cNvPr>
              <p:cNvSpPr>
                <a:spLocks noRot="1" noChangeAspect="1" noMove="1" noResize="1" noEditPoints="1" noAdjustHandles="1" noChangeArrowheads="1" noChangeShapeType="1" noTextEdit="1"/>
              </p:cNvSpPr>
              <p:nvPr/>
            </p:nvSpPr>
            <p:spPr>
              <a:xfrm>
                <a:off x="6971703" y="2139570"/>
                <a:ext cx="1102298" cy="722022"/>
              </a:xfrm>
              <a:prstGeom prst="rect">
                <a:avLst/>
              </a:prstGeom>
              <a:blipFill>
                <a:blip r:embed="rId4"/>
                <a:stretch>
                  <a:fillRect/>
                </a:stretch>
              </a:blipFill>
              <a:ln>
                <a:noFill/>
              </a:ln>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97C3E0FD-5F4B-C21D-5563-E477D47E0BDD}"/>
              </a:ext>
            </a:extLst>
          </p:cNvPr>
          <p:cNvCxnSpPr/>
          <p:nvPr/>
        </p:nvCxnSpPr>
        <p:spPr>
          <a:xfrm>
            <a:off x="7246031" y="2798345"/>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6B9F6B6-4300-6182-4CB1-62168A4567B7}"/>
                  </a:ext>
                </a:extLst>
              </p:cNvPr>
              <p:cNvSpPr/>
              <p:nvPr/>
            </p:nvSpPr>
            <p:spPr>
              <a:xfrm>
                <a:off x="6953046" y="3667307"/>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𝐻</m:t>
                          </m:r>
                        </m:sub>
                      </m:sSub>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06B9F6B6-4300-6182-4CB1-62168A4567B7}"/>
                  </a:ext>
                </a:extLst>
              </p:cNvPr>
              <p:cNvSpPr>
                <a:spLocks noRot="1" noChangeAspect="1" noMove="1" noResize="1" noEditPoints="1" noAdjustHandles="1" noChangeArrowheads="1" noChangeShapeType="1" noTextEdit="1"/>
              </p:cNvSpPr>
              <p:nvPr/>
            </p:nvSpPr>
            <p:spPr>
              <a:xfrm>
                <a:off x="6953046" y="3667307"/>
                <a:ext cx="1102298" cy="722022"/>
              </a:xfrm>
              <a:prstGeom prst="rect">
                <a:avLst/>
              </a:prstGeom>
              <a:blipFill>
                <a:blip r:embed="rId5"/>
                <a:stretch>
                  <a:fillRect/>
                </a:stretch>
              </a:blipFill>
              <a:ln>
                <a:noFill/>
              </a:ln>
            </p:spPr>
            <p:txBody>
              <a:bodyPr/>
              <a:lstStyle/>
              <a:p>
                <a:r>
                  <a:rPr lang="en-US">
                    <a:noFill/>
                  </a:rPr>
                  <a:t> </a:t>
                </a:r>
              </a:p>
            </p:txBody>
          </p:sp>
        </mc:Fallback>
      </mc:AlternateContent>
      <p:sp>
        <p:nvSpPr>
          <p:cNvPr id="31" name="Title 1">
            <a:extLst>
              <a:ext uri="{FF2B5EF4-FFF2-40B4-BE49-F238E27FC236}">
                <a16:creationId xmlns:a16="http://schemas.microsoft.com/office/drawing/2014/main" id="{E472ACCF-739F-A68D-80B9-16DADD49FCD7}"/>
              </a:ext>
            </a:extLst>
          </p:cNvPr>
          <p:cNvSpPr txBox="1">
            <a:spLocks/>
          </p:cNvSpPr>
          <p:nvPr/>
        </p:nvSpPr>
        <p:spPr>
          <a:xfrm>
            <a:off x="1544335" y="1973971"/>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32" name="TextBox 31">
            <a:extLst>
              <a:ext uri="{FF2B5EF4-FFF2-40B4-BE49-F238E27FC236}">
                <a16:creationId xmlns:a16="http://schemas.microsoft.com/office/drawing/2014/main" id="{25E6FFDA-97A5-6A6A-F1EB-56EC65E6A843}"/>
              </a:ext>
            </a:extLst>
          </p:cNvPr>
          <p:cNvSpPr txBox="1"/>
          <p:nvPr/>
        </p:nvSpPr>
        <p:spPr>
          <a:xfrm>
            <a:off x="1595302" y="4252820"/>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33" name="Curved Connector 32">
            <a:extLst>
              <a:ext uri="{FF2B5EF4-FFF2-40B4-BE49-F238E27FC236}">
                <a16:creationId xmlns:a16="http://schemas.microsoft.com/office/drawing/2014/main" id="{FCFC98F1-4520-C761-3E3E-128644B9599E}"/>
              </a:ext>
            </a:extLst>
          </p:cNvPr>
          <p:cNvCxnSpPr>
            <a:cxnSpLocks/>
            <a:endCxn id="27" idx="0"/>
          </p:cNvCxnSpPr>
          <p:nvPr/>
        </p:nvCxnSpPr>
        <p:spPr>
          <a:xfrm rot="10800000">
            <a:off x="5835110" y="2081945"/>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E42AD67-B4DD-8968-A28D-498BBE164A4A}"/>
              </a:ext>
            </a:extLst>
          </p:cNvPr>
          <p:cNvSpPr txBox="1"/>
          <p:nvPr/>
        </p:nvSpPr>
        <p:spPr>
          <a:xfrm>
            <a:off x="0" y="6273225"/>
            <a:ext cx="3266616" cy="584775"/>
          </a:xfrm>
          <a:prstGeom prst="rect">
            <a:avLst/>
          </a:prstGeom>
          <a:noFill/>
        </p:spPr>
        <p:txBody>
          <a:bodyPr wrap="square">
            <a:spAutoFit/>
          </a:bodyPr>
          <a:lstStyle/>
          <a:p>
            <a:pPr algn="ctr"/>
            <a:r>
              <a:rPr lang="en-US" sz="3200" dirty="0">
                <a:latin typeface="+mn-lt"/>
              </a:rPr>
              <a:t>ex: SARS-CoV-2</a:t>
            </a:r>
            <a:endParaRPr lang="en-US" sz="3200" b="1" dirty="0">
              <a:solidFill>
                <a:srgbClr val="C00000"/>
              </a:solidFill>
              <a:latin typeface="+mn-lt"/>
            </a:endParaRPr>
          </a:p>
        </p:txBody>
      </p:sp>
      <p:cxnSp>
        <p:nvCxnSpPr>
          <p:cNvPr id="35" name="Curved Connector 34">
            <a:extLst>
              <a:ext uri="{FF2B5EF4-FFF2-40B4-BE49-F238E27FC236}">
                <a16:creationId xmlns:a16="http://schemas.microsoft.com/office/drawing/2014/main" id="{BC819E38-E3AC-4239-6991-6C9542B9A8EC}"/>
              </a:ext>
            </a:extLst>
          </p:cNvPr>
          <p:cNvCxnSpPr>
            <a:cxnSpLocks/>
            <a:stCxn id="32" idx="1"/>
            <a:endCxn id="31" idx="1"/>
          </p:cNvCxnSpPr>
          <p:nvPr/>
        </p:nvCxnSpPr>
        <p:spPr>
          <a:xfrm rot="10800000">
            <a:off x="1544336" y="2636753"/>
            <a:ext cx="50967" cy="2154676"/>
          </a:xfrm>
          <a:prstGeom prst="curvedConnector3">
            <a:avLst>
              <a:gd name="adj1" fmla="val 5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E380E74-1BFB-97CD-8BF4-1FF44C5DFFCF}"/>
              </a:ext>
            </a:extLst>
          </p:cNvPr>
          <p:cNvSpPr txBox="1"/>
          <p:nvPr/>
        </p:nvSpPr>
        <p:spPr>
          <a:xfrm>
            <a:off x="952154" y="3360148"/>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pic>
        <p:nvPicPr>
          <p:cNvPr id="45" name="Graphic 44" descr="Fox with solid fill">
            <a:extLst>
              <a:ext uri="{FF2B5EF4-FFF2-40B4-BE49-F238E27FC236}">
                <a16:creationId xmlns:a16="http://schemas.microsoft.com/office/drawing/2014/main" id="{4533389E-DDEB-4FDE-A330-F2F0BAA4BC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7678" y="3887098"/>
            <a:ext cx="914400" cy="914400"/>
          </a:xfrm>
          <a:prstGeom prst="rect">
            <a:avLst/>
          </a:prstGeom>
        </p:spPr>
      </p:pic>
      <p:sp>
        <p:nvSpPr>
          <p:cNvPr id="46" name="TextBox 45">
            <a:extLst>
              <a:ext uri="{FF2B5EF4-FFF2-40B4-BE49-F238E27FC236}">
                <a16:creationId xmlns:a16="http://schemas.microsoft.com/office/drawing/2014/main" id="{ACA3D858-1924-7785-6A76-1FE4706CF7DF}"/>
              </a:ext>
            </a:extLst>
          </p:cNvPr>
          <p:cNvSpPr txBox="1"/>
          <p:nvPr/>
        </p:nvSpPr>
        <p:spPr>
          <a:xfrm>
            <a:off x="8003132" y="4252820"/>
            <a:ext cx="2314462" cy="400110"/>
          </a:xfrm>
          <a:prstGeom prst="rect">
            <a:avLst/>
          </a:prstGeom>
          <a:noFill/>
        </p:spPr>
        <p:txBody>
          <a:bodyPr wrap="square">
            <a:spAutoFit/>
          </a:bodyPr>
          <a:lstStyle/>
          <a:p>
            <a:pPr algn="ctr"/>
            <a:r>
              <a:rPr lang="en-US" sz="2000" dirty="0"/>
              <a:t>mink</a:t>
            </a:r>
            <a:endParaRPr lang="en-US" sz="2000" b="1" dirty="0">
              <a:solidFill>
                <a:srgbClr val="C00000"/>
              </a:solidFill>
              <a:latin typeface="+mn-lt"/>
            </a:endParaRPr>
          </a:p>
        </p:txBody>
      </p:sp>
      <p:pic>
        <p:nvPicPr>
          <p:cNvPr id="47" name="Graphic 46" descr="Woman with solid fill">
            <a:extLst>
              <a:ext uri="{FF2B5EF4-FFF2-40B4-BE49-F238E27FC236}">
                <a16:creationId xmlns:a16="http://schemas.microsoft.com/office/drawing/2014/main" id="{0B708302-6FCA-B45D-49CE-A9D25FCA1E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2367" y="2275775"/>
            <a:ext cx="914400" cy="914400"/>
          </a:xfrm>
          <a:prstGeom prst="rect">
            <a:avLst/>
          </a:prstGeom>
        </p:spPr>
      </p:pic>
      <p:cxnSp>
        <p:nvCxnSpPr>
          <p:cNvPr id="48" name="Curved Connector 47">
            <a:extLst>
              <a:ext uri="{FF2B5EF4-FFF2-40B4-BE49-F238E27FC236}">
                <a16:creationId xmlns:a16="http://schemas.microsoft.com/office/drawing/2014/main" id="{5BD9E91C-C987-E40C-F62F-3F30BC639081}"/>
              </a:ext>
            </a:extLst>
          </p:cNvPr>
          <p:cNvCxnSpPr>
            <a:cxnSpLocks/>
            <a:stCxn id="9" idx="0"/>
            <a:endCxn id="27" idx="2"/>
          </p:cNvCxnSpPr>
          <p:nvPr/>
        </p:nvCxnSpPr>
        <p:spPr>
          <a:xfrm rot="16200000" flipV="1">
            <a:off x="5739619" y="2899457"/>
            <a:ext cx="982700" cy="791718"/>
          </a:xfrm>
          <a:prstGeom prst="curvedConnector3">
            <a:avLst>
              <a:gd name="adj1" fmla="val 35404"/>
            </a:avLst>
          </a:prstGeom>
          <a:ln w="57150">
            <a:solidFill>
              <a:srgbClr val="AC50F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BD763AC9-5A3D-2CB9-DC41-58F22E91E78D}"/>
              </a:ext>
            </a:extLst>
          </p:cNvPr>
          <p:cNvSpPr txBox="1">
            <a:spLocks/>
          </p:cNvSpPr>
          <p:nvPr/>
        </p:nvSpPr>
        <p:spPr>
          <a:xfrm>
            <a:off x="8954753" y="1872082"/>
            <a:ext cx="3078997" cy="2527732"/>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solidFill>
                  <a:srgbClr val="AC50F3"/>
                </a:solidFill>
                <a:latin typeface="+mn-lt"/>
              </a:rPr>
              <a:t>Interesting case because neither humans nor mink are the original reservoir host!</a:t>
            </a:r>
          </a:p>
        </p:txBody>
      </p:sp>
    </p:spTree>
    <p:extLst>
      <p:ext uri="{BB962C8B-B14F-4D97-AF65-F5344CB8AC3E}">
        <p14:creationId xmlns:p14="http://schemas.microsoft.com/office/powerpoint/2010/main" val="312648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51F6F-ECF5-3DDF-2630-31F37CE3045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206F840-6C4E-5A64-D52E-0724A51FB7FC}"/>
              </a:ext>
            </a:extLst>
          </p:cNvPr>
          <p:cNvPicPr>
            <a:picLocks noChangeAspect="1"/>
          </p:cNvPicPr>
          <p:nvPr/>
        </p:nvPicPr>
        <p:blipFill>
          <a:blip r:embed="rId3"/>
          <a:stretch>
            <a:fillRect/>
          </a:stretch>
        </p:blipFill>
        <p:spPr>
          <a:xfrm>
            <a:off x="6095999" y="1437199"/>
            <a:ext cx="5397500" cy="4318000"/>
          </a:xfrm>
          <a:prstGeom prst="rect">
            <a:avLst/>
          </a:prstGeom>
        </p:spPr>
      </p:pic>
      <p:pic>
        <p:nvPicPr>
          <p:cNvPr id="11" name="Picture 10">
            <a:extLst>
              <a:ext uri="{FF2B5EF4-FFF2-40B4-BE49-F238E27FC236}">
                <a16:creationId xmlns:a16="http://schemas.microsoft.com/office/drawing/2014/main" id="{A442DE4F-E2A0-CCE6-416C-C10BEE8F68C1}"/>
              </a:ext>
            </a:extLst>
          </p:cNvPr>
          <p:cNvPicPr>
            <a:picLocks noChangeAspect="1"/>
          </p:cNvPicPr>
          <p:nvPr/>
        </p:nvPicPr>
        <p:blipFill>
          <a:blip r:embed="rId4"/>
          <a:stretch>
            <a:fillRect/>
          </a:stretch>
        </p:blipFill>
        <p:spPr>
          <a:xfrm>
            <a:off x="698501" y="1437199"/>
            <a:ext cx="5397500" cy="4318000"/>
          </a:xfrm>
          <a:prstGeom prst="rect">
            <a:avLst/>
          </a:prstGeom>
        </p:spPr>
      </p:pic>
      <p:pic>
        <p:nvPicPr>
          <p:cNvPr id="12" name="Picture 11" descr="A green and red lines with black text&#10;&#10;AI-generated content may be incorrect.">
            <a:extLst>
              <a:ext uri="{FF2B5EF4-FFF2-40B4-BE49-F238E27FC236}">
                <a16:creationId xmlns:a16="http://schemas.microsoft.com/office/drawing/2014/main" id="{12E372DE-77B1-0CD9-B3FE-101265B4D839}"/>
              </a:ext>
            </a:extLst>
          </p:cNvPr>
          <p:cNvPicPr>
            <a:picLocks noChangeAspect="1"/>
          </p:cNvPicPr>
          <p:nvPr/>
        </p:nvPicPr>
        <p:blipFill>
          <a:blip r:embed="rId5"/>
          <a:stretch>
            <a:fillRect/>
          </a:stretch>
        </p:blipFill>
        <p:spPr>
          <a:xfrm>
            <a:off x="4930588" y="1590646"/>
            <a:ext cx="957613" cy="1665414"/>
          </a:xfrm>
          <a:prstGeom prst="rect">
            <a:avLst/>
          </a:prstGeom>
        </p:spPr>
      </p:pic>
      <p:sp>
        <p:nvSpPr>
          <p:cNvPr id="36" name="TextBox 35">
            <a:extLst>
              <a:ext uri="{FF2B5EF4-FFF2-40B4-BE49-F238E27FC236}">
                <a16:creationId xmlns:a16="http://schemas.microsoft.com/office/drawing/2014/main" id="{49AE95C1-785A-40D9-6654-ADA19C512A64}"/>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FF0BB53-7C8F-3123-A449-6768A6AF6556}"/>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38" name="Rectangle 37">
                <a:extLst>
                  <a:ext uri="{FF2B5EF4-FFF2-40B4-BE49-F238E27FC236}">
                    <a16:creationId xmlns:a16="http://schemas.microsoft.com/office/drawing/2014/main" id="{2FF0BB53-7C8F-3123-A449-6768A6AF6556}"/>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6"/>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87C7AF31-E115-8887-4C0B-C3F0E7336FF0}"/>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0" name="TextBox 39">
            <a:extLst>
              <a:ext uri="{FF2B5EF4-FFF2-40B4-BE49-F238E27FC236}">
                <a16:creationId xmlns:a16="http://schemas.microsoft.com/office/drawing/2014/main" id="{5164455A-D27E-A3CD-B71A-198F97F31BA9}"/>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(1/2.8) =  0.64</a:t>
            </a:r>
            <a:endParaRPr lang="en-US" sz="2500" baseline="-25000" dirty="0"/>
          </a:p>
        </p:txBody>
      </p:sp>
      <p:sp>
        <p:nvSpPr>
          <p:cNvPr id="2" name="TextBox 1">
            <a:extLst>
              <a:ext uri="{FF2B5EF4-FFF2-40B4-BE49-F238E27FC236}">
                <a16:creationId xmlns:a16="http://schemas.microsoft.com/office/drawing/2014/main" id="{3188BB67-FEF4-EB6E-B621-2973F446F64E}"/>
              </a:ext>
            </a:extLst>
          </p:cNvPr>
          <p:cNvSpPr txBox="1"/>
          <p:nvPr/>
        </p:nvSpPr>
        <p:spPr>
          <a:xfrm>
            <a:off x="5020235" y="5993726"/>
            <a:ext cx="7289170" cy="769441"/>
          </a:xfrm>
          <a:prstGeom prst="rect">
            <a:avLst/>
          </a:prstGeom>
          <a:noFill/>
        </p:spPr>
        <p:txBody>
          <a:bodyPr wrap="square">
            <a:spAutoFit/>
          </a:bodyPr>
          <a:lstStyle/>
          <a:p>
            <a:r>
              <a:rPr lang="en-US" sz="2200" dirty="0"/>
              <a:t>64% need to be immune to stop the disease from spreading. </a:t>
            </a:r>
          </a:p>
          <a:p>
            <a:r>
              <a:rPr lang="en-US" sz="2200" dirty="0"/>
              <a:t>That means only 36% remaining </a:t>
            </a:r>
            <a:r>
              <a:rPr lang="en-US" sz="2200" dirty="0" err="1"/>
              <a:t>susceptibles</a:t>
            </a:r>
            <a:r>
              <a:rPr lang="en-US" sz="2200" dirty="0"/>
              <a:t> are permitted!</a:t>
            </a:r>
          </a:p>
        </p:txBody>
      </p:sp>
      <p:cxnSp>
        <p:nvCxnSpPr>
          <p:cNvPr id="3" name="Straight Connector 2">
            <a:extLst>
              <a:ext uri="{FF2B5EF4-FFF2-40B4-BE49-F238E27FC236}">
                <a16:creationId xmlns:a16="http://schemas.microsoft.com/office/drawing/2014/main" id="{7C35006A-E853-743A-8D15-F1909E1C3C6D}"/>
              </a:ext>
            </a:extLst>
          </p:cNvPr>
          <p:cNvCxnSpPr/>
          <p:nvPr/>
        </p:nvCxnSpPr>
        <p:spPr>
          <a:xfrm flipV="1">
            <a:off x="2459402" y="1616583"/>
            <a:ext cx="0" cy="359128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B8C79FD-18F1-2673-C64E-BB51C25E322D}"/>
              </a:ext>
            </a:extLst>
          </p:cNvPr>
          <p:cNvCxnSpPr>
            <a:cxnSpLocks/>
          </p:cNvCxnSpPr>
          <p:nvPr/>
        </p:nvCxnSpPr>
        <p:spPr>
          <a:xfrm flipV="1">
            <a:off x="8523563" y="1590646"/>
            <a:ext cx="0" cy="361721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AF91C6-F457-1C94-B4CD-3EB4E68ACD0D}"/>
              </a:ext>
            </a:extLst>
          </p:cNvPr>
          <p:cNvSpPr txBox="1"/>
          <p:nvPr/>
        </p:nvSpPr>
        <p:spPr>
          <a:xfrm>
            <a:off x="8642082" y="1668204"/>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6" name="TextBox 5">
            <a:extLst>
              <a:ext uri="{FF2B5EF4-FFF2-40B4-BE49-F238E27FC236}">
                <a16:creationId xmlns:a16="http://schemas.microsoft.com/office/drawing/2014/main" id="{0D68C08A-D68D-F32A-AEFE-0F9EB9A3D413}"/>
              </a:ext>
            </a:extLst>
          </p:cNvPr>
          <p:cNvSpPr txBox="1"/>
          <p:nvPr/>
        </p:nvSpPr>
        <p:spPr>
          <a:xfrm>
            <a:off x="7571571" y="1668204"/>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
        <p:nvSpPr>
          <p:cNvPr id="7" name="TextBox 6">
            <a:extLst>
              <a:ext uri="{FF2B5EF4-FFF2-40B4-BE49-F238E27FC236}">
                <a16:creationId xmlns:a16="http://schemas.microsoft.com/office/drawing/2014/main" id="{FB143526-B2A3-86D3-60D5-967A387CB360}"/>
              </a:ext>
            </a:extLst>
          </p:cNvPr>
          <p:cNvSpPr txBox="1"/>
          <p:nvPr/>
        </p:nvSpPr>
        <p:spPr>
          <a:xfrm>
            <a:off x="1385456" y="3539674"/>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8" name="TextBox 7">
            <a:extLst>
              <a:ext uri="{FF2B5EF4-FFF2-40B4-BE49-F238E27FC236}">
                <a16:creationId xmlns:a16="http://schemas.microsoft.com/office/drawing/2014/main" id="{EA887A1B-7848-75AF-0309-F0BF6E1CA815}"/>
              </a:ext>
            </a:extLst>
          </p:cNvPr>
          <p:cNvSpPr txBox="1"/>
          <p:nvPr/>
        </p:nvSpPr>
        <p:spPr>
          <a:xfrm>
            <a:off x="2600844" y="1668203"/>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Tree>
    <p:extLst>
      <p:ext uri="{BB962C8B-B14F-4D97-AF65-F5344CB8AC3E}">
        <p14:creationId xmlns:p14="http://schemas.microsoft.com/office/powerpoint/2010/main" val="23882275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B7BC2-1C9B-1749-7770-E81A9B857EF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9E76D34-7142-B7E1-90F4-7C14FF6701D9}"/>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AC50F3"/>
                </a:solidFill>
                <a:latin typeface="+mn-lt"/>
              </a:rPr>
              <a:t>Spillback</a:t>
            </a:r>
            <a:r>
              <a:rPr lang="en-US" sz="3300" b="1" dirty="0">
                <a:solidFill>
                  <a:srgbClr val="C00000"/>
                </a:solidFill>
                <a:latin typeface="+mn-lt"/>
              </a:rPr>
              <a:t> </a:t>
            </a:r>
            <a:r>
              <a:rPr lang="en-US" sz="3300" dirty="0">
                <a:latin typeface="+mn-lt"/>
              </a:rPr>
              <a:t>occurs among wildlife as well. </a:t>
            </a:r>
          </a:p>
        </p:txBody>
      </p:sp>
      <p:sp>
        <p:nvSpPr>
          <p:cNvPr id="34" name="TextBox 33">
            <a:extLst>
              <a:ext uri="{FF2B5EF4-FFF2-40B4-BE49-F238E27FC236}">
                <a16:creationId xmlns:a16="http://schemas.microsoft.com/office/drawing/2014/main" id="{90FA7C05-7C49-030C-BABD-A94503A1E1EB}"/>
              </a:ext>
            </a:extLst>
          </p:cNvPr>
          <p:cNvSpPr txBox="1"/>
          <p:nvPr/>
        </p:nvSpPr>
        <p:spPr>
          <a:xfrm>
            <a:off x="-1" y="6273225"/>
            <a:ext cx="7723702" cy="584775"/>
          </a:xfrm>
          <a:prstGeom prst="rect">
            <a:avLst/>
          </a:prstGeom>
          <a:noFill/>
        </p:spPr>
        <p:txBody>
          <a:bodyPr wrap="square">
            <a:spAutoFit/>
          </a:bodyPr>
          <a:lstStyle/>
          <a:p>
            <a:pPr algn="ctr"/>
            <a:r>
              <a:rPr lang="en-US" sz="3200" dirty="0">
                <a:latin typeface="+mn-lt"/>
              </a:rPr>
              <a:t>ex: </a:t>
            </a:r>
            <a:r>
              <a:rPr lang="en-US" sz="3200" i="1" dirty="0">
                <a:latin typeface="+mn-lt"/>
              </a:rPr>
              <a:t>Brucella</a:t>
            </a:r>
            <a:r>
              <a:rPr lang="en-US" sz="3200" dirty="0">
                <a:latin typeface="+mn-lt"/>
              </a:rPr>
              <a:t> spp. </a:t>
            </a:r>
            <a:r>
              <a:rPr lang="en-US" sz="3200" dirty="0"/>
              <a:t>in Yellowstone National Park</a:t>
            </a:r>
            <a:endParaRPr lang="en-US" sz="3200" b="1" dirty="0">
              <a:solidFill>
                <a:srgbClr val="C00000"/>
              </a:solidFill>
              <a:latin typeface="+mn-lt"/>
            </a:endParaRPr>
          </a:p>
        </p:txBody>
      </p:sp>
      <p:graphicFrame>
        <p:nvGraphicFramePr>
          <p:cNvPr id="39" name="Object 38">
            <a:extLst>
              <a:ext uri="{FF2B5EF4-FFF2-40B4-BE49-F238E27FC236}">
                <a16:creationId xmlns:a16="http://schemas.microsoft.com/office/drawing/2014/main" id="{A2B078F5-AEAA-665E-48CA-4FF78CA39AC6}"/>
              </a:ext>
            </a:extLst>
          </p:cNvPr>
          <p:cNvGraphicFramePr>
            <a:graphicFrameLocks noChangeAspect="1"/>
          </p:cNvGraphicFramePr>
          <p:nvPr>
            <p:extLst>
              <p:ext uri="{D42A27DB-BD31-4B8C-83A1-F6EECF244321}">
                <p14:modId xmlns:p14="http://schemas.microsoft.com/office/powerpoint/2010/main" val="2983702963"/>
              </p:ext>
            </p:extLst>
          </p:nvPr>
        </p:nvGraphicFramePr>
        <p:xfrm>
          <a:off x="6618646" y="1923078"/>
          <a:ext cx="135763" cy="197195"/>
        </p:xfrm>
        <a:graphic>
          <a:graphicData uri="http://schemas.openxmlformats.org/presentationml/2006/ole">
            <mc:AlternateContent xmlns:mc="http://schemas.openxmlformats.org/markup-compatibility/2006">
              <mc:Choice xmlns:v="urn:schemas-microsoft-com:vml" Requires="v">
                <p:oleObj name="Equation" r:id="rId2" imgW="114300" imgH="165100" progId="Equation.3">
                  <p:embed/>
                </p:oleObj>
              </mc:Choice>
              <mc:Fallback>
                <p:oleObj name="Equation" r:id="rId2" imgW="114300" imgH="165100" progId="Equation.3">
                  <p:embed/>
                  <p:pic>
                    <p:nvPicPr>
                      <p:cNvPr id="2" name="Object 1">
                        <a:extLst>
                          <a:ext uri="{FF2B5EF4-FFF2-40B4-BE49-F238E27FC236}">
                            <a16:creationId xmlns:a16="http://schemas.microsoft.com/office/drawing/2014/main" id="{2A6BC200-9F4E-8E23-8DCA-6CA7985A24D0}"/>
                          </a:ext>
                        </a:extLst>
                      </p:cNvPr>
                      <p:cNvPicPr/>
                      <p:nvPr/>
                    </p:nvPicPr>
                    <p:blipFill>
                      <a:blip r:embed="rId3"/>
                      <a:stretch>
                        <a:fillRect/>
                      </a:stretch>
                    </p:blipFill>
                    <p:spPr>
                      <a:xfrm>
                        <a:off x="6618646" y="1923078"/>
                        <a:ext cx="135763" cy="197195"/>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09E47D52-04A6-1051-53A3-82F97B0ED24B}"/>
              </a:ext>
            </a:extLst>
          </p:cNvPr>
          <p:cNvSpPr/>
          <p:nvPr/>
        </p:nvSpPr>
        <p:spPr>
          <a:xfrm>
            <a:off x="5285918" y="3647454"/>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E</a:t>
            </a:r>
          </a:p>
        </p:txBody>
      </p:sp>
      <p:cxnSp>
        <p:nvCxnSpPr>
          <p:cNvPr id="41" name="Straight Arrow Connector 40">
            <a:extLst>
              <a:ext uri="{FF2B5EF4-FFF2-40B4-BE49-F238E27FC236}">
                <a16:creationId xmlns:a16="http://schemas.microsoft.com/office/drawing/2014/main" id="{DD96C1C8-B160-091E-7D6E-79DB217A63B1}"/>
              </a:ext>
            </a:extLst>
          </p:cNvPr>
          <p:cNvCxnSpPr/>
          <p:nvPr/>
        </p:nvCxnSpPr>
        <p:spPr>
          <a:xfrm>
            <a:off x="5597555" y="4284012"/>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8BA37258-12E2-46BB-A42F-39C0D1B31D2F}"/>
              </a:ext>
            </a:extLst>
          </p:cNvPr>
          <p:cNvCxnSpPr>
            <a:cxnSpLocks/>
          </p:cNvCxnSpPr>
          <p:nvPr/>
        </p:nvCxnSpPr>
        <p:spPr>
          <a:xfrm>
            <a:off x="7219292" y="431148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3" name="Rectangle 42">
            <a:extLst>
              <a:ext uri="{FF2B5EF4-FFF2-40B4-BE49-F238E27FC236}">
                <a16:creationId xmlns:a16="http://schemas.microsoft.com/office/drawing/2014/main" id="{C3C29305-9E55-CE86-5C98-D38F9723D976}"/>
              </a:ext>
            </a:extLst>
          </p:cNvPr>
          <p:cNvSpPr/>
          <p:nvPr/>
        </p:nvSpPr>
        <p:spPr>
          <a:xfrm>
            <a:off x="6124694" y="3778355"/>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cxnSp>
        <p:nvCxnSpPr>
          <p:cNvPr id="44" name="Straight Arrow Connector 43">
            <a:extLst>
              <a:ext uri="{FF2B5EF4-FFF2-40B4-BE49-F238E27FC236}">
                <a16:creationId xmlns:a16="http://schemas.microsoft.com/office/drawing/2014/main" id="{4CFF8E62-974F-83F9-7F06-BEA307C52B25}"/>
              </a:ext>
            </a:extLst>
          </p:cNvPr>
          <p:cNvCxnSpPr>
            <a:cxnSpLocks/>
          </p:cNvCxnSpPr>
          <p:nvPr/>
        </p:nvCxnSpPr>
        <p:spPr>
          <a:xfrm flipV="1">
            <a:off x="4695692" y="1878050"/>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29B0D16C-6641-2230-774A-4B3A73B90209}"/>
              </a:ext>
            </a:extLst>
          </p:cNvPr>
          <p:cNvCxnSpPr>
            <a:cxnSpLocks/>
          </p:cNvCxnSpPr>
          <p:nvPr/>
        </p:nvCxnSpPr>
        <p:spPr>
          <a:xfrm>
            <a:off x="6833805" y="4946277"/>
            <a:ext cx="0" cy="20743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9EA0DEE2-E2C8-0E9C-9E7C-F65BB5380D46}"/>
              </a:ext>
            </a:extLst>
          </p:cNvPr>
          <p:cNvCxnSpPr/>
          <p:nvPr/>
        </p:nvCxnSpPr>
        <p:spPr>
          <a:xfrm>
            <a:off x="3993877" y="4438519"/>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1" name="Rectangle 50">
            <a:extLst>
              <a:ext uri="{FF2B5EF4-FFF2-40B4-BE49-F238E27FC236}">
                <a16:creationId xmlns:a16="http://schemas.microsoft.com/office/drawing/2014/main" id="{CFC87A28-1A06-BF16-CC5A-90DCBA3DA780}"/>
              </a:ext>
            </a:extLst>
          </p:cNvPr>
          <p:cNvSpPr/>
          <p:nvPr/>
        </p:nvSpPr>
        <p:spPr>
          <a:xfrm>
            <a:off x="3493714" y="3716498"/>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E</a:t>
            </a:r>
            <a:endParaRPr lang="en-US" sz="2600" baseline="-25000" dirty="0">
              <a:solidFill>
                <a:schemeClr val="tx1"/>
              </a:solidFill>
              <a:cs typeface="Cambria Math"/>
            </a:endParaRPr>
          </a:p>
        </p:txBody>
      </p:sp>
      <p:sp>
        <p:nvSpPr>
          <p:cNvPr id="53" name="Rectangle 52">
            <a:extLst>
              <a:ext uri="{FF2B5EF4-FFF2-40B4-BE49-F238E27FC236}">
                <a16:creationId xmlns:a16="http://schemas.microsoft.com/office/drawing/2014/main" id="{A9A36928-0AAF-3D68-D65C-797FDDE9ADE1}"/>
              </a:ext>
            </a:extLst>
          </p:cNvPr>
          <p:cNvSpPr/>
          <p:nvPr/>
        </p:nvSpPr>
        <p:spPr>
          <a:xfrm>
            <a:off x="4464151" y="4658019"/>
            <a:ext cx="665662" cy="37790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E</a:t>
            </a:r>
            <a:endParaRPr lang="en-US" sz="2400" baseline="-25000" dirty="0">
              <a:solidFill>
                <a:schemeClr val="tx1"/>
              </a:solidFill>
              <a:cs typeface="Cambria Math"/>
            </a:endParaRPr>
          </a:p>
        </p:txBody>
      </p:sp>
      <p:sp>
        <p:nvSpPr>
          <p:cNvPr id="54" name="Rectangle 53">
            <a:extLst>
              <a:ext uri="{FF2B5EF4-FFF2-40B4-BE49-F238E27FC236}">
                <a16:creationId xmlns:a16="http://schemas.microsoft.com/office/drawing/2014/main" id="{FCD0C7F3-94B5-B2BB-979E-89ECDFD764D5}"/>
              </a:ext>
            </a:extLst>
          </p:cNvPr>
          <p:cNvSpPr/>
          <p:nvPr/>
        </p:nvSpPr>
        <p:spPr>
          <a:xfrm>
            <a:off x="5945166" y="4592904"/>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E</a:t>
            </a:r>
            <a:endParaRPr lang="en-US" sz="2400" baseline="-25000" dirty="0">
              <a:solidFill>
                <a:schemeClr val="tx1"/>
              </a:solidFill>
              <a:cs typeface="Cambria Math"/>
            </a:endParaRPr>
          </a:p>
        </p:txBody>
      </p:sp>
      <p:sp>
        <p:nvSpPr>
          <p:cNvPr id="55" name="Rectangle 54">
            <a:extLst>
              <a:ext uri="{FF2B5EF4-FFF2-40B4-BE49-F238E27FC236}">
                <a16:creationId xmlns:a16="http://schemas.microsoft.com/office/drawing/2014/main" id="{6E019EE1-476C-689C-8B12-32344C2B7086}"/>
              </a:ext>
            </a:extLst>
          </p:cNvPr>
          <p:cNvSpPr/>
          <p:nvPr/>
        </p:nvSpPr>
        <p:spPr>
          <a:xfrm>
            <a:off x="4451710" y="3761629"/>
            <a:ext cx="1001426" cy="971167"/>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E</a:t>
            </a:r>
          </a:p>
        </p:txBody>
      </p:sp>
      <p:cxnSp>
        <p:nvCxnSpPr>
          <p:cNvPr id="56" name="Straight Arrow Connector 55">
            <a:extLst>
              <a:ext uri="{FF2B5EF4-FFF2-40B4-BE49-F238E27FC236}">
                <a16:creationId xmlns:a16="http://schemas.microsoft.com/office/drawing/2014/main" id="{AEBFAFEB-DF82-2DA9-6110-B4C59E647562}"/>
              </a:ext>
            </a:extLst>
          </p:cNvPr>
          <p:cNvCxnSpPr/>
          <p:nvPr/>
        </p:nvCxnSpPr>
        <p:spPr>
          <a:xfrm>
            <a:off x="5670776" y="275074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7" name="Curved Connector 56">
            <a:extLst>
              <a:ext uri="{FF2B5EF4-FFF2-40B4-BE49-F238E27FC236}">
                <a16:creationId xmlns:a16="http://schemas.microsoft.com/office/drawing/2014/main" id="{C8CB925C-C210-64D3-7373-2DFDDFFC301C}"/>
              </a:ext>
            </a:extLst>
          </p:cNvPr>
          <p:cNvCxnSpPr>
            <a:cxnSpLocks/>
            <a:stCxn id="58" idx="2"/>
            <a:endCxn id="40" idx="0"/>
          </p:cNvCxnSpPr>
          <p:nvPr/>
        </p:nvCxnSpPr>
        <p:spPr>
          <a:xfrm rot="5400000">
            <a:off x="6015322" y="3003610"/>
            <a:ext cx="465590" cy="822099"/>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386D640-14C6-EB4D-F6F3-49740BFA4676}"/>
              </a:ext>
            </a:extLst>
          </p:cNvPr>
          <p:cNvSpPr/>
          <p:nvPr/>
        </p:nvSpPr>
        <p:spPr>
          <a:xfrm>
            <a:off x="6158453" y="2210697"/>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C</a:t>
            </a:r>
          </a:p>
        </p:txBody>
      </p:sp>
      <p:sp>
        <p:nvSpPr>
          <p:cNvPr id="59" name="Rectangle 58">
            <a:extLst>
              <a:ext uri="{FF2B5EF4-FFF2-40B4-BE49-F238E27FC236}">
                <a16:creationId xmlns:a16="http://schemas.microsoft.com/office/drawing/2014/main" id="{3E964B3C-E289-08DD-40DB-0BD11274E8EF}"/>
              </a:ext>
            </a:extLst>
          </p:cNvPr>
          <p:cNvSpPr/>
          <p:nvPr/>
        </p:nvSpPr>
        <p:spPr>
          <a:xfrm>
            <a:off x="4452477" y="2215461"/>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C</a:t>
            </a:r>
          </a:p>
        </p:txBody>
      </p:sp>
      <p:cxnSp>
        <p:nvCxnSpPr>
          <p:cNvPr id="60" name="Straight Arrow Connector 59">
            <a:extLst>
              <a:ext uri="{FF2B5EF4-FFF2-40B4-BE49-F238E27FC236}">
                <a16:creationId xmlns:a16="http://schemas.microsoft.com/office/drawing/2014/main" id="{9AEDABFC-37DA-018A-E52F-0A8B40B0A4B0}"/>
              </a:ext>
            </a:extLst>
          </p:cNvPr>
          <p:cNvCxnSpPr/>
          <p:nvPr/>
        </p:nvCxnSpPr>
        <p:spPr>
          <a:xfrm>
            <a:off x="3988929" y="2671164"/>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1" name="Rectangle 60">
            <a:extLst>
              <a:ext uri="{FF2B5EF4-FFF2-40B4-BE49-F238E27FC236}">
                <a16:creationId xmlns:a16="http://schemas.microsoft.com/office/drawing/2014/main" id="{6E35066E-562F-B327-48EE-321E65A50B78}"/>
              </a:ext>
            </a:extLst>
          </p:cNvPr>
          <p:cNvSpPr/>
          <p:nvPr/>
        </p:nvSpPr>
        <p:spPr>
          <a:xfrm>
            <a:off x="3551707" y="1977040"/>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C</a:t>
            </a:r>
            <a:endParaRPr lang="en-US" sz="2600" baseline="-25000" dirty="0">
              <a:solidFill>
                <a:schemeClr val="tx1"/>
              </a:solidFill>
              <a:cs typeface="Cambria Math"/>
            </a:endParaRPr>
          </a:p>
        </p:txBody>
      </p:sp>
      <p:cxnSp>
        <p:nvCxnSpPr>
          <p:cNvPr id="62" name="Straight Arrow Connector 61">
            <a:extLst>
              <a:ext uri="{FF2B5EF4-FFF2-40B4-BE49-F238E27FC236}">
                <a16:creationId xmlns:a16="http://schemas.microsoft.com/office/drawing/2014/main" id="{D2C3234C-E024-0CF3-06FC-3075F5C8BB8E}"/>
              </a:ext>
            </a:extLst>
          </p:cNvPr>
          <p:cNvCxnSpPr>
            <a:cxnSpLocks/>
          </p:cNvCxnSpPr>
          <p:nvPr/>
        </p:nvCxnSpPr>
        <p:spPr>
          <a:xfrm flipV="1">
            <a:off x="6754409" y="1862046"/>
            <a:ext cx="0" cy="25822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3" name="Rectangle 62">
            <a:extLst>
              <a:ext uri="{FF2B5EF4-FFF2-40B4-BE49-F238E27FC236}">
                <a16:creationId xmlns:a16="http://schemas.microsoft.com/office/drawing/2014/main" id="{DCD1300F-8DE6-D749-5512-316785454683}"/>
              </a:ext>
            </a:extLst>
          </p:cNvPr>
          <p:cNvSpPr/>
          <p:nvPr/>
        </p:nvSpPr>
        <p:spPr>
          <a:xfrm>
            <a:off x="6415753" y="160657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cxnSp>
        <p:nvCxnSpPr>
          <p:cNvPr id="64" name="Straight Arrow Connector 63">
            <a:extLst>
              <a:ext uri="{FF2B5EF4-FFF2-40B4-BE49-F238E27FC236}">
                <a16:creationId xmlns:a16="http://schemas.microsoft.com/office/drawing/2014/main" id="{9916340E-63DD-B068-7007-89A3E137012A}"/>
              </a:ext>
            </a:extLst>
          </p:cNvPr>
          <p:cNvCxnSpPr>
            <a:cxnSpLocks/>
          </p:cNvCxnSpPr>
          <p:nvPr/>
        </p:nvCxnSpPr>
        <p:spPr>
          <a:xfrm>
            <a:off x="5146063" y="4801785"/>
            <a:ext cx="0" cy="29486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A3CDBEFB-6526-CD9D-935D-07FB5E1D2B58}"/>
              </a:ext>
            </a:extLst>
          </p:cNvPr>
          <p:cNvSpPr/>
          <p:nvPr/>
        </p:nvSpPr>
        <p:spPr>
          <a:xfrm>
            <a:off x="4374310" y="1589487"/>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C</a:t>
            </a:r>
            <a:endParaRPr lang="en-US" sz="2400" baseline="-25000" dirty="0">
              <a:solidFill>
                <a:schemeClr val="tx1"/>
              </a:solidFill>
              <a:cs typeface="Cambria Math"/>
            </a:endParaRPr>
          </a:p>
        </p:txBody>
      </p:sp>
      <p:sp>
        <p:nvSpPr>
          <p:cNvPr id="66" name="Rectangle 65">
            <a:extLst>
              <a:ext uri="{FF2B5EF4-FFF2-40B4-BE49-F238E27FC236}">
                <a16:creationId xmlns:a16="http://schemas.microsoft.com/office/drawing/2014/main" id="{6F84B020-251B-2BB2-45C2-70084D9B9FF1}"/>
              </a:ext>
            </a:extLst>
          </p:cNvPr>
          <p:cNvSpPr/>
          <p:nvPr/>
        </p:nvSpPr>
        <p:spPr>
          <a:xfrm>
            <a:off x="5282540" y="2073633"/>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C</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216C9842-0AD7-EC1F-97BC-B6F99B0C9944}"/>
                  </a:ext>
                </a:extLst>
              </p:cNvPr>
              <p:cNvSpPr/>
              <p:nvPr/>
            </p:nvSpPr>
            <p:spPr>
              <a:xfrm>
                <a:off x="6970282" y="2131259"/>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𝐶</m:t>
                          </m:r>
                        </m:sub>
                      </m:sSub>
                    </m:oMath>
                  </m:oMathPara>
                </a14:m>
                <a:endParaRPr lang="en-US" sz="2600" dirty="0">
                  <a:solidFill>
                    <a:schemeClr val="tx1"/>
                  </a:solidFill>
                  <a:cs typeface="Cambria Math"/>
                </a:endParaRPr>
              </a:p>
            </p:txBody>
          </p:sp>
        </mc:Choice>
        <mc:Fallback xmlns="">
          <p:sp>
            <p:nvSpPr>
              <p:cNvPr id="67" name="Rectangle 66">
                <a:extLst>
                  <a:ext uri="{FF2B5EF4-FFF2-40B4-BE49-F238E27FC236}">
                    <a16:creationId xmlns:a16="http://schemas.microsoft.com/office/drawing/2014/main" id="{216C9842-0AD7-EC1F-97BC-B6F99B0C9944}"/>
                  </a:ext>
                </a:extLst>
              </p:cNvPr>
              <p:cNvSpPr>
                <a:spLocks noRot="1" noChangeAspect="1" noMove="1" noResize="1" noEditPoints="1" noAdjustHandles="1" noChangeArrowheads="1" noChangeShapeType="1" noTextEdit="1"/>
              </p:cNvSpPr>
              <p:nvPr/>
            </p:nvSpPr>
            <p:spPr>
              <a:xfrm>
                <a:off x="6970282" y="2131259"/>
                <a:ext cx="1102298" cy="722022"/>
              </a:xfrm>
              <a:prstGeom prst="rect">
                <a:avLst/>
              </a:prstGeom>
              <a:blipFill>
                <a:blip r:embed="rId4"/>
                <a:stretch>
                  <a:fillRect/>
                </a:stretch>
              </a:blipFill>
              <a:ln>
                <a:noFill/>
              </a:ln>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F23EDB90-E356-4E7F-3F6C-F15E423821ED}"/>
              </a:ext>
            </a:extLst>
          </p:cNvPr>
          <p:cNvCxnSpPr/>
          <p:nvPr/>
        </p:nvCxnSpPr>
        <p:spPr>
          <a:xfrm>
            <a:off x="7244610" y="2790034"/>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5F72FF70-E2DA-65A1-9250-2513F19FBE8F}"/>
                  </a:ext>
                </a:extLst>
              </p:cNvPr>
              <p:cNvSpPr/>
              <p:nvPr/>
            </p:nvSpPr>
            <p:spPr>
              <a:xfrm>
                <a:off x="6951625" y="365899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600" i="1" smtClean="0">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cs typeface="Cambria Math"/>
                            </a:rPr>
                            <m:t>𝛼</m:t>
                          </m:r>
                        </m:e>
                        <m:sub>
                          <m:r>
                            <a:rPr lang="en-US" sz="2600" b="0" i="1" smtClean="0">
                              <a:solidFill>
                                <a:schemeClr val="tx1"/>
                              </a:solidFill>
                              <a:latin typeface="Cambria Math" panose="02040503050406030204" pitchFamily="18" charset="0"/>
                              <a:ea typeface="Cambria Math" panose="02040503050406030204" pitchFamily="18" charset="0"/>
                            </a:rPr>
                            <m:t>𝐸</m:t>
                          </m:r>
                        </m:sub>
                      </m:sSub>
                    </m:oMath>
                  </m:oMathPara>
                </a14:m>
                <a:endParaRPr lang="en-US" sz="2600" dirty="0">
                  <a:solidFill>
                    <a:schemeClr val="tx1"/>
                  </a:solidFill>
                  <a:cs typeface="Cambria Math"/>
                </a:endParaRPr>
              </a:p>
            </p:txBody>
          </p:sp>
        </mc:Choice>
        <mc:Fallback xmlns="">
          <p:sp>
            <p:nvSpPr>
              <p:cNvPr id="69" name="Rectangle 68">
                <a:extLst>
                  <a:ext uri="{FF2B5EF4-FFF2-40B4-BE49-F238E27FC236}">
                    <a16:creationId xmlns:a16="http://schemas.microsoft.com/office/drawing/2014/main" id="{5F72FF70-E2DA-65A1-9250-2513F19FBE8F}"/>
                  </a:ext>
                </a:extLst>
              </p:cNvPr>
              <p:cNvSpPr>
                <a:spLocks noRot="1" noChangeAspect="1" noMove="1" noResize="1" noEditPoints="1" noAdjustHandles="1" noChangeArrowheads="1" noChangeShapeType="1" noTextEdit="1"/>
              </p:cNvSpPr>
              <p:nvPr/>
            </p:nvSpPr>
            <p:spPr>
              <a:xfrm>
                <a:off x="6951625" y="3658996"/>
                <a:ext cx="1102298" cy="722022"/>
              </a:xfrm>
              <a:prstGeom prst="rect">
                <a:avLst/>
              </a:prstGeom>
              <a:blipFill>
                <a:blip r:embed="rId5"/>
                <a:stretch>
                  <a:fillRect/>
                </a:stretch>
              </a:blipFill>
              <a:ln>
                <a:noFill/>
              </a:ln>
            </p:spPr>
            <p:txBody>
              <a:bodyPr/>
              <a:lstStyle/>
              <a:p>
                <a:r>
                  <a:rPr lang="en-US">
                    <a:noFill/>
                  </a:rPr>
                  <a:t> </a:t>
                </a:r>
              </a:p>
            </p:txBody>
          </p:sp>
        </mc:Fallback>
      </mc:AlternateContent>
      <p:sp>
        <p:nvSpPr>
          <p:cNvPr id="70" name="Title 1">
            <a:extLst>
              <a:ext uri="{FF2B5EF4-FFF2-40B4-BE49-F238E27FC236}">
                <a16:creationId xmlns:a16="http://schemas.microsoft.com/office/drawing/2014/main" id="{3CEEE1F8-CF0A-8D01-B065-9F96E28DBF46}"/>
              </a:ext>
            </a:extLst>
          </p:cNvPr>
          <p:cNvSpPr txBox="1">
            <a:spLocks/>
          </p:cNvSpPr>
          <p:nvPr/>
        </p:nvSpPr>
        <p:spPr>
          <a:xfrm>
            <a:off x="1542914" y="1965660"/>
            <a:ext cx="2448378"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solidFill>
                  <a:schemeClr val="accent5">
                    <a:lumMod val="75000"/>
                  </a:schemeClr>
                </a:solidFill>
                <a:latin typeface="+mn-lt"/>
              </a:rPr>
              <a:t> </a:t>
            </a:r>
            <a:r>
              <a:rPr lang="en-US" sz="3300" b="1" dirty="0">
                <a:solidFill>
                  <a:schemeClr val="accent5">
                    <a:lumMod val="75000"/>
                  </a:schemeClr>
                </a:solidFill>
                <a:latin typeface="+mn-lt"/>
              </a:rPr>
              <a:t>reservoir</a:t>
            </a:r>
            <a:r>
              <a:rPr lang="en-US" sz="3300" dirty="0">
                <a:solidFill>
                  <a:schemeClr val="accent5">
                    <a:lumMod val="75000"/>
                  </a:schemeClr>
                </a:solidFill>
                <a:latin typeface="+mn-lt"/>
              </a:rPr>
              <a:t> </a:t>
            </a:r>
          </a:p>
        </p:txBody>
      </p:sp>
      <p:sp>
        <p:nvSpPr>
          <p:cNvPr id="71" name="TextBox 70">
            <a:extLst>
              <a:ext uri="{FF2B5EF4-FFF2-40B4-BE49-F238E27FC236}">
                <a16:creationId xmlns:a16="http://schemas.microsoft.com/office/drawing/2014/main" id="{11A5BC43-C56E-8299-8218-F8073C8963B5}"/>
              </a:ext>
            </a:extLst>
          </p:cNvPr>
          <p:cNvSpPr txBox="1"/>
          <p:nvPr/>
        </p:nvSpPr>
        <p:spPr>
          <a:xfrm>
            <a:off x="1593881" y="4244509"/>
            <a:ext cx="2314462" cy="1077218"/>
          </a:xfrm>
          <a:prstGeom prst="rect">
            <a:avLst/>
          </a:prstGeom>
          <a:noFill/>
        </p:spPr>
        <p:txBody>
          <a:bodyPr wrap="square">
            <a:spAutoFit/>
          </a:bodyPr>
          <a:lstStyle/>
          <a:p>
            <a:pPr algn="ctr"/>
            <a:r>
              <a:rPr lang="en-US" sz="3200" b="1" dirty="0">
                <a:solidFill>
                  <a:srgbClr val="C00000"/>
                </a:solidFill>
                <a:latin typeface="+mn-lt"/>
              </a:rPr>
              <a:t>spillover host</a:t>
            </a:r>
          </a:p>
        </p:txBody>
      </p:sp>
      <p:cxnSp>
        <p:nvCxnSpPr>
          <p:cNvPr id="72" name="Curved Connector 71">
            <a:extLst>
              <a:ext uri="{FF2B5EF4-FFF2-40B4-BE49-F238E27FC236}">
                <a16:creationId xmlns:a16="http://schemas.microsoft.com/office/drawing/2014/main" id="{65DA767B-2D68-B5A4-D5C6-087C084C7130}"/>
              </a:ext>
            </a:extLst>
          </p:cNvPr>
          <p:cNvCxnSpPr>
            <a:cxnSpLocks/>
            <a:endCxn id="66" idx="0"/>
          </p:cNvCxnSpPr>
          <p:nvPr/>
        </p:nvCxnSpPr>
        <p:spPr>
          <a:xfrm rot="10800000">
            <a:off x="5833689" y="2073634"/>
            <a:ext cx="791718" cy="95175"/>
          </a:xfrm>
          <a:prstGeom prst="curvedConnector4">
            <a:avLst>
              <a:gd name="adj1" fmla="val 6135"/>
              <a:gd name="adj2" fmla="val 34018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ACAD736F-FF09-F5B5-63C0-44B5AD5348FE}"/>
              </a:ext>
            </a:extLst>
          </p:cNvPr>
          <p:cNvCxnSpPr>
            <a:cxnSpLocks/>
            <a:stCxn id="71" idx="1"/>
            <a:endCxn id="70" idx="1"/>
          </p:cNvCxnSpPr>
          <p:nvPr/>
        </p:nvCxnSpPr>
        <p:spPr>
          <a:xfrm rot="10800000">
            <a:off x="1542915" y="2628442"/>
            <a:ext cx="50967" cy="2154676"/>
          </a:xfrm>
          <a:prstGeom prst="curvedConnector3">
            <a:avLst>
              <a:gd name="adj1" fmla="val 5485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F4FA3B8-5662-EAA9-CB3F-73BF06CAA1B5}"/>
              </a:ext>
            </a:extLst>
          </p:cNvPr>
          <p:cNvSpPr txBox="1"/>
          <p:nvPr/>
        </p:nvSpPr>
        <p:spPr>
          <a:xfrm>
            <a:off x="950733" y="3351837"/>
            <a:ext cx="2314462" cy="707886"/>
          </a:xfrm>
          <a:prstGeom prst="rect">
            <a:avLst/>
          </a:prstGeom>
          <a:noFill/>
        </p:spPr>
        <p:txBody>
          <a:bodyPr wrap="square">
            <a:spAutoFit/>
          </a:bodyPr>
          <a:lstStyle/>
          <a:p>
            <a:pPr algn="ctr"/>
            <a:r>
              <a:rPr lang="en-US" sz="2000" i="1" dirty="0"/>
              <a:t>d</a:t>
            </a:r>
            <a:r>
              <a:rPr lang="en-US" sz="2000" i="1" dirty="0">
                <a:latin typeface="+mn-lt"/>
              </a:rPr>
              <a:t>irection of transmission</a:t>
            </a:r>
            <a:endParaRPr lang="en-US" sz="2000" b="1" i="1" dirty="0">
              <a:solidFill>
                <a:srgbClr val="C00000"/>
              </a:solidFill>
              <a:latin typeface="+mn-lt"/>
            </a:endParaRPr>
          </a:p>
        </p:txBody>
      </p:sp>
      <p:cxnSp>
        <p:nvCxnSpPr>
          <p:cNvPr id="75" name="Curved Connector 74">
            <a:extLst>
              <a:ext uri="{FF2B5EF4-FFF2-40B4-BE49-F238E27FC236}">
                <a16:creationId xmlns:a16="http://schemas.microsoft.com/office/drawing/2014/main" id="{844E2218-48E2-E773-D57B-E8AC4799298F}"/>
              </a:ext>
            </a:extLst>
          </p:cNvPr>
          <p:cNvCxnSpPr>
            <a:cxnSpLocks/>
            <a:stCxn id="43" idx="0"/>
            <a:endCxn id="66" idx="2"/>
          </p:cNvCxnSpPr>
          <p:nvPr/>
        </p:nvCxnSpPr>
        <p:spPr>
          <a:xfrm rot="16200000" flipV="1">
            <a:off x="5738198" y="2891146"/>
            <a:ext cx="982700" cy="791718"/>
          </a:xfrm>
          <a:prstGeom prst="curvedConnector3">
            <a:avLst>
              <a:gd name="adj1" fmla="val 35404"/>
            </a:avLst>
          </a:prstGeom>
          <a:ln w="57150">
            <a:solidFill>
              <a:srgbClr val="AC50F3"/>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6" name="Graphic 75" descr="Cow with solid fill">
            <a:extLst>
              <a:ext uri="{FF2B5EF4-FFF2-40B4-BE49-F238E27FC236}">
                <a16:creationId xmlns:a16="http://schemas.microsoft.com/office/drawing/2014/main" id="{81140D57-D928-5915-7171-AD1E77E60A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6615" y="2233109"/>
            <a:ext cx="914400" cy="914400"/>
          </a:xfrm>
          <a:prstGeom prst="rect">
            <a:avLst/>
          </a:prstGeom>
        </p:spPr>
      </p:pic>
      <p:pic>
        <p:nvPicPr>
          <p:cNvPr id="77" name="Graphic 76" descr="Deer with solid fill">
            <a:extLst>
              <a:ext uri="{FF2B5EF4-FFF2-40B4-BE49-F238E27FC236}">
                <a16:creationId xmlns:a16="http://schemas.microsoft.com/office/drawing/2014/main" id="{1844DC61-CA3A-6D4D-F0F6-EFC805732D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76615" y="3835123"/>
            <a:ext cx="914400" cy="914400"/>
          </a:xfrm>
          <a:prstGeom prst="rect">
            <a:avLst/>
          </a:prstGeom>
        </p:spPr>
      </p:pic>
    </p:spTree>
    <p:extLst>
      <p:ext uri="{BB962C8B-B14F-4D97-AF65-F5344CB8AC3E}">
        <p14:creationId xmlns:p14="http://schemas.microsoft.com/office/powerpoint/2010/main" val="20570561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sp>
        <p:nvSpPr>
          <p:cNvPr id="19" name="TextBox 18">
            <a:extLst>
              <a:ext uri="{FF2B5EF4-FFF2-40B4-BE49-F238E27FC236}">
                <a16:creationId xmlns:a16="http://schemas.microsoft.com/office/drawing/2014/main" id="{32347659-01D9-82BC-4C8D-0F93628AE6BB}"/>
              </a:ext>
            </a:extLst>
          </p:cNvPr>
          <p:cNvSpPr txBox="1"/>
          <p:nvPr/>
        </p:nvSpPr>
        <p:spPr>
          <a:xfrm>
            <a:off x="8915400" y="645329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solidFill>
            <a:schemeClr val="bg1"/>
          </a:solid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480903" y="4786095"/>
            <a:ext cx="2258857" cy="646331"/>
          </a:xfrm>
          <a:prstGeom prst="rect">
            <a:avLst/>
          </a:prstGeom>
          <a:solidFill>
            <a:schemeClr val="bg1"/>
          </a:solid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Tree>
    <p:extLst>
      <p:ext uri="{BB962C8B-B14F-4D97-AF65-F5344CB8AC3E}">
        <p14:creationId xmlns:p14="http://schemas.microsoft.com/office/powerpoint/2010/main" val="786229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2583080" y="1046074"/>
            <a:ext cx="7235580"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no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no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304142" y="4786095"/>
            <a:ext cx="2600323" cy="646331"/>
          </a:xfrm>
          <a:prstGeom prst="rect">
            <a:avLst/>
          </a:prstGeom>
          <a:no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
        <p:nvSpPr>
          <p:cNvPr id="2" name="Title 1">
            <a:extLst>
              <a:ext uri="{FF2B5EF4-FFF2-40B4-BE49-F238E27FC236}">
                <a16:creationId xmlns:a16="http://schemas.microsoft.com/office/drawing/2014/main" id="{E7C51CE2-9C8A-166A-72C7-37469527F5A6}"/>
              </a:ext>
            </a:extLst>
          </p:cNvPr>
          <p:cNvSpPr txBox="1">
            <a:spLocks/>
          </p:cNvSpPr>
          <p:nvPr/>
        </p:nvSpPr>
        <p:spPr>
          <a:xfrm>
            <a:off x="-1" y="5990000"/>
            <a:ext cx="12192000" cy="5470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Zoonotic pathogens can be classed according to their R</a:t>
            </a:r>
            <a:r>
              <a:rPr lang="en-US" sz="3000" baseline="-25000" dirty="0">
                <a:latin typeface="+mn-lt"/>
              </a:rPr>
              <a:t>0</a:t>
            </a:r>
            <a:r>
              <a:rPr lang="en-US" sz="3000" dirty="0">
                <a:latin typeface="+mn-lt"/>
              </a:rPr>
              <a:t> in humans.</a:t>
            </a:r>
          </a:p>
        </p:txBody>
      </p:sp>
      <p:sp>
        <p:nvSpPr>
          <p:cNvPr id="7" name="TextBox 6">
            <a:extLst>
              <a:ext uri="{FF2B5EF4-FFF2-40B4-BE49-F238E27FC236}">
                <a16:creationId xmlns:a16="http://schemas.microsoft.com/office/drawing/2014/main" id="{E1E26CD6-BABD-16DB-A1DD-04B3780A3C37}"/>
              </a:ext>
            </a:extLst>
          </p:cNvPr>
          <p:cNvSpPr txBox="1"/>
          <p:nvPr/>
        </p:nvSpPr>
        <p:spPr>
          <a:xfrm>
            <a:off x="3095351" y="5448642"/>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&lt; 1</a:t>
            </a:r>
            <a:endParaRPr lang="en-US" sz="2400" i="1" dirty="0">
              <a:cs typeface="Franklin Gothic Medium"/>
            </a:endParaRPr>
          </a:p>
        </p:txBody>
      </p:sp>
      <p:sp>
        <p:nvSpPr>
          <p:cNvPr id="10" name="TextBox 9">
            <a:extLst>
              <a:ext uri="{FF2B5EF4-FFF2-40B4-BE49-F238E27FC236}">
                <a16:creationId xmlns:a16="http://schemas.microsoft.com/office/drawing/2014/main" id="{C38023F7-7EE8-1684-A51A-BB27E4E49D80}"/>
              </a:ext>
            </a:extLst>
          </p:cNvPr>
          <p:cNvSpPr txBox="1"/>
          <p:nvPr/>
        </p:nvSpPr>
        <p:spPr>
          <a:xfrm>
            <a:off x="7778421" y="5512119"/>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&gt; 1</a:t>
            </a:r>
            <a:endParaRPr lang="en-US" sz="2400" i="1" dirty="0">
              <a:cs typeface="Franklin Gothic Medium"/>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1BE600-E502-0A56-8FCF-2F5FB78DCDA7}"/>
                  </a:ext>
                </a:extLst>
              </p:cNvPr>
              <p:cNvSpPr txBox="1"/>
              <p:nvPr/>
            </p:nvSpPr>
            <p:spPr>
              <a:xfrm>
                <a:off x="5359428" y="5432426"/>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a:t>
                </a:r>
                <a14:m>
                  <m:oMath xmlns:m="http://schemas.openxmlformats.org/officeDocument/2006/math">
                    <m:r>
                      <a:rPr lang="en-US" sz="2400" b="0" i="1" dirty="0" smtClean="0">
                        <a:solidFill>
                          <a:srgbClr val="000000"/>
                        </a:solidFill>
                        <a:effectLst/>
                        <a:latin typeface="Cambria Math" panose="02040503050406030204" pitchFamily="18" charset="0"/>
                        <a:ea typeface="Cambria Math" panose="02040503050406030204" pitchFamily="18" charset="0"/>
                      </a:rPr>
                      <m:t>≈</m:t>
                    </m:r>
                  </m:oMath>
                </a14:m>
                <a:r>
                  <a:rPr lang="en-US" sz="2400" b="0" i="0" dirty="0">
                    <a:solidFill>
                      <a:srgbClr val="000000"/>
                    </a:solidFill>
                    <a:effectLst/>
                  </a:rPr>
                  <a:t> 1</a:t>
                </a:r>
                <a:endParaRPr lang="en-US" sz="2400" i="1" dirty="0">
                  <a:cs typeface="Franklin Gothic Medium"/>
                </a:endParaRPr>
              </a:p>
            </p:txBody>
          </p:sp>
        </mc:Choice>
        <mc:Fallback xmlns="">
          <p:sp>
            <p:nvSpPr>
              <p:cNvPr id="11" name="TextBox 10">
                <a:extLst>
                  <a:ext uri="{FF2B5EF4-FFF2-40B4-BE49-F238E27FC236}">
                    <a16:creationId xmlns:a16="http://schemas.microsoft.com/office/drawing/2014/main" id="{D01BE600-E502-0A56-8FCF-2F5FB78DCDA7}"/>
                  </a:ext>
                </a:extLst>
              </p:cNvPr>
              <p:cNvSpPr txBox="1">
                <a:spLocks noRot="1" noChangeAspect="1" noMove="1" noResize="1" noEditPoints="1" noAdjustHandles="1" noChangeArrowheads="1" noChangeShapeType="1" noTextEdit="1"/>
              </p:cNvSpPr>
              <p:nvPr/>
            </p:nvSpPr>
            <p:spPr>
              <a:xfrm>
                <a:off x="5359428" y="5432426"/>
                <a:ext cx="1480151" cy="461665"/>
              </a:xfrm>
              <a:prstGeom prst="rect">
                <a:avLst/>
              </a:prstGeom>
              <a:blipFill>
                <a:blip r:embed="rId8"/>
                <a:stretch>
                  <a:fillRect t="-7895" b="-2894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400322D-DAC7-E83F-AA82-32D5CCB075DB}"/>
              </a:ext>
            </a:extLst>
          </p:cNvPr>
          <p:cNvSpPr txBox="1"/>
          <p:nvPr/>
        </p:nvSpPr>
        <p:spPr>
          <a:xfrm>
            <a:off x="8934450" y="651044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7620524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9896474" y="972375"/>
            <a:ext cx="2028542"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Most stage V pathogens once had an animal origin, as well!</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noFill/>
        </p:spPr>
        <p:txBody>
          <a:bodyPr wrap="square" rtlCol="0">
            <a:spAutoFit/>
          </a:bodyPr>
          <a:lstStyle/>
          <a:p>
            <a:pPr algn="ctr"/>
            <a:r>
              <a:rPr lang="en-US" b="0" i="0" dirty="0">
                <a:solidFill>
                  <a:srgbClr val="000000"/>
                </a:solidFill>
                <a:effectLst/>
              </a:rPr>
              <a:t>HIV</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7004649" y="6510444"/>
            <a:ext cx="5147625" cy="369332"/>
          </a:xfrm>
          <a:prstGeom prst="rect">
            <a:avLst/>
          </a:prstGeom>
          <a:solidFill>
            <a:schemeClr val="bg1"/>
          </a:solidFill>
        </p:spPr>
        <p:txBody>
          <a:bodyPr wrap="square" rtlCol="0">
            <a:spAutoFit/>
          </a:bodyPr>
          <a:lstStyle/>
          <a:p>
            <a:r>
              <a:rPr lang="en-US" dirty="0">
                <a:solidFill>
                  <a:srgbClr val="000000"/>
                </a:solidFill>
              </a:rPr>
              <a:t>Sharp &amp; Hahn. 2011. </a:t>
            </a:r>
            <a:r>
              <a:rPr lang="en-US" i="1" dirty="0">
                <a:solidFill>
                  <a:srgbClr val="000000"/>
                </a:solidFill>
              </a:rPr>
              <a:t>Cold Spring </a:t>
            </a:r>
            <a:r>
              <a:rPr lang="en-US" i="1" dirty="0" err="1">
                <a:solidFill>
                  <a:srgbClr val="000000"/>
                </a:solidFill>
              </a:rPr>
              <a:t>Harb</a:t>
            </a:r>
            <a:r>
              <a:rPr lang="en-US" i="1" dirty="0">
                <a:solidFill>
                  <a:srgbClr val="000000"/>
                </a:solidFill>
              </a:rPr>
              <a:t> </a:t>
            </a:r>
            <a:r>
              <a:rPr lang="en-US" i="1" dirty="0" err="1">
                <a:solidFill>
                  <a:srgbClr val="000000"/>
                </a:solidFill>
              </a:rPr>
              <a:t>Perspect</a:t>
            </a:r>
            <a:r>
              <a:rPr lang="en-US" i="1" dirty="0">
                <a:solidFill>
                  <a:srgbClr val="000000"/>
                </a:solidFill>
              </a:rPr>
              <a:t> Med</a:t>
            </a:r>
            <a:r>
              <a:rPr lang="en-US" i="1" dirty="0">
                <a:cs typeface="Franklin Gothic Medium"/>
              </a:rPr>
              <a:t>.</a:t>
            </a:r>
          </a:p>
        </p:txBody>
      </p:sp>
      <p:pic>
        <p:nvPicPr>
          <p:cNvPr id="82952" name="Picture 8">
            <a:extLst>
              <a:ext uri="{FF2B5EF4-FFF2-40B4-BE49-F238E27FC236}">
                <a16:creationId xmlns:a16="http://schemas.microsoft.com/office/drawing/2014/main" id="{BF631EF4-2FAA-57D9-BE8A-8002C057AD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20"/>
          <a:stretch/>
        </p:blipFill>
        <p:spPr bwMode="auto">
          <a:xfrm>
            <a:off x="145879" y="1863608"/>
            <a:ext cx="6240740" cy="4839673"/>
          </a:xfrm>
          <a:prstGeom prst="rect">
            <a:avLst/>
          </a:prstGeom>
          <a:noFill/>
          <a:extLst>
            <a:ext uri="{909E8E84-426E-40DD-AFC4-6F175D3DCCD1}">
              <a14:hiddenFill xmlns:a14="http://schemas.microsoft.com/office/drawing/2010/main">
                <a:solidFill>
                  <a:srgbClr val="FFFFFF"/>
                </a:solidFill>
              </a14:hiddenFill>
            </a:ext>
          </a:extLst>
        </p:spPr>
      </p:pic>
      <p:pic>
        <p:nvPicPr>
          <p:cNvPr id="82954" name="Picture 10" descr="HIV - Wikipedia">
            <a:extLst>
              <a:ext uri="{FF2B5EF4-FFF2-40B4-BE49-F238E27FC236}">
                <a16:creationId xmlns:a16="http://schemas.microsoft.com/office/drawing/2014/main" id="{1CDF83C7-87B6-7979-7C0A-01EDDC6624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859"/>
          <a:stretch/>
        </p:blipFill>
        <p:spPr bwMode="auto">
          <a:xfrm>
            <a:off x="10369888" y="3232229"/>
            <a:ext cx="1125747" cy="12011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hylogenetic tree of the SIV and HIV viruses">
            <a:extLst>
              <a:ext uri="{FF2B5EF4-FFF2-40B4-BE49-F238E27FC236}">
                <a16:creationId xmlns:a16="http://schemas.microsoft.com/office/drawing/2014/main" id="{88D8ED00-DB0C-9F5D-5D7E-D1C91F964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174" y="1046074"/>
            <a:ext cx="4462272" cy="405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224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165099" y="5765094"/>
            <a:ext cx="5394873" cy="921248"/>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48036"/>
            <a:ext cx="11334749"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mn-lt"/>
              </a:rPr>
              <a:t>When is influenza zoonotic?</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85933" y="5826138"/>
            <a:ext cx="1816440"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1413131" y="5677321"/>
            <a:ext cx="2237062"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4236250" y="6041052"/>
            <a:ext cx="1480151" cy="369332"/>
          </a:xfrm>
          <a:prstGeom prst="rect">
            <a:avLst/>
          </a:prstGeom>
          <a:noFill/>
        </p:spPr>
        <p:txBody>
          <a:bodyPr wrap="square" rtlCol="0">
            <a:spAutoFit/>
          </a:bodyPr>
          <a:lstStyle/>
          <a:p>
            <a:pPr algn="ctr"/>
            <a:r>
              <a:rPr lang="en-US" b="0" i="0" dirty="0">
                <a:solidFill>
                  <a:srgbClr val="000000"/>
                </a:solidFill>
                <a:effectLst/>
              </a:rPr>
              <a:t>Influenza</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9015568" y="6501676"/>
            <a:ext cx="3176432" cy="369332"/>
          </a:xfrm>
          <a:prstGeom prst="rect">
            <a:avLst/>
          </a:prstGeom>
          <a:solidFill>
            <a:schemeClr val="bg1"/>
          </a:solidFill>
        </p:spPr>
        <p:txBody>
          <a:bodyPr wrap="square" rtlCol="0">
            <a:spAutoFit/>
          </a:bodyPr>
          <a:lstStyle/>
          <a:p>
            <a:r>
              <a:rPr lang="en-US" dirty="0">
                <a:solidFill>
                  <a:srgbClr val="000000"/>
                </a:solidFill>
              </a:rPr>
              <a:t>Skelton &amp; Huber. 2022. </a:t>
            </a:r>
            <a:r>
              <a:rPr lang="en-US" i="1" dirty="0">
                <a:solidFill>
                  <a:srgbClr val="000000"/>
                </a:solidFill>
              </a:rPr>
              <a:t>Viruses</a:t>
            </a:r>
            <a:r>
              <a:rPr lang="en-US" i="1" dirty="0">
                <a:cs typeface="Franklin Gothic Medium"/>
              </a:rPr>
              <a:t>.</a:t>
            </a:r>
          </a:p>
        </p:txBody>
      </p:sp>
      <p:pic>
        <p:nvPicPr>
          <p:cNvPr id="1026" name="Picture 2">
            <a:extLst>
              <a:ext uri="{FF2B5EF4-FFF2-40B4-BE49-F238E27FC236}">
                <a16:creationId xmlns:a16="http://schemas.microsoft.com/office/drawing/2014/main" id="{30DAB9CC-BBBA-53D6-E7C5-60E4727F1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12" y="877782"/>
            <a:ext cx="6786362" cy="417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different animals&#10;&#10;Description automatically generated">
            <a:extLst>
              <a:ext uri="{FF2B5EF4-FFF2-40B4-BE49-F238E27FC236}">
                <a16:creationId xmlns:a16="http://schemas.microsoft.com/office/drawing/2014/main" id="{141211B9-5C77-5573-E05F-511CFF85AE1D}"/>
              </a:ext>
            </a:extLst>
          </p:cNvPr>
          <p:cNvPicPr>
            <a:picLocks noChangeAspect="1"/>
          </p:cNvPicPr>
          <p:nvPr/>
        </p:nvPicPr>
        <p:blipFill>
          <a:blip r:embed="rId4"/>
          <a:stretch>
            <a:fillRect/>
          </a:stretch>
        </p:blipFill>
        <p:spPr>
          <a:xfrm>
            <a:off x="7325710" y="1553870"/>
            <a:ext cx="4780357" cy="4733491"/>
          </a:xfrm>
          <a:prstGeom prst="rect">
            <a:avLst/>
          </a:prstGeom>
        </p:spPr>
      </p:pic>
      <p:pic>
        <p:nvPicPr>
          <p:cNvPr id="1028" name="Picture 4" descr="Influenza A Structure">
            <a:extLst>
              <a:ext uri="{FF2B5EF4-FFF2-40B4-BE49-F238E27FC236}">
                <a16:creationId xmlns:a16="http://schemas.microsoft.com/office/drawing/2014/main" id="{C5CD860A-779A-38D3-B383-F2A9D2E4D8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3" r="16482"/>
          <a:stretch/>
        </p:blipFill>
        <p:spPr bwMode="auto">
          <a:xfrm>
            <a:off x="3479339" y="5787990"/>
            <a:ext cx="925186" cy="949317"/>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E70D51-FA90-363A-2667-4987FA35235F}"/>
              </a:ext>
            </a:extLst>
          </p:cNvPr>
          <p:cNvSpPr txBox="1"/>
          <p:nvPr/>
        </p:nvSpPr>
        <p:spPr>
          <a:xfrm>
            <a:off x="165099" y="5307989"/>
            <a:ext cx="3176432" cy="369332"/>
          </a:xfrm>
          <a:prstGeom prst="rect">
            <a:avLst/>
          </a:prstGeom>
          <a:solidFill>
            <a:schemeClr val="bg1"/>
          </a:solidFill>
        </p:spPr>
        <p:txBody>
          <a:bodyPr wrap="square" rtlCol="0">
            <a:spAutoFit/>
          </a:bodyPr>
          <a:lstStyle/>
          <a:p>
            <a:r>
              <a:rPr lang="en-US" dirty="0">
                <a:solidFill>
                  <a:srgbClr val="000000"/>
                </a:solidFill>
              </a:rPr>
              <a:t>Parry et al. 2020. </a:t>
            </a:r>
            <a:r>
              <a:rPr lang="en-US" i="1" dirty="0">
                <a:solidFill>
                  <a:srgbClr val="000000"/>
                </a:solidFill>
              </a:rPr>
              <a:t>Viruses</a:t>
            </a:r>
            <a:r>
              <a:rPr lang="en-US" i="1" dirty="0">
                <a:cs typeface="Franklin Gothic Medium"/>
              </a:rPr>
              <a:t>.</a:t>
            </a:r>
          </a:p>
        </p:txBody>
      </p:sp>
    </p:spTree>
    <p:extLst>
      <p:ext uri="{BB962C8B-B14F-4D97-AF65-F5344CB8AC3E}">
        <p14:creationId xmlns:p14="http://schemas.microsoft.com/office/powerpoint/2010/main" val="835334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a:extLst>
                  <a:ext uri="{FF2B5EF4-FFF2-40B4-BE49-F238E27FC236}">
                    <a16:creationId xmlns:a16="http://schemas.microsoft.com/office/drawing/2014/main" id="{34B5DE23-BB49-D977-C671-1F64C913EDF3}"/>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a:extLst>
                  <a:ext uri="{FF2B5EF4-FFF2-40B4-BE49-F238E27FC236}">
                    <a16:creationId xmlns:a16="http://schemas.microsoft.com/office/drawing/2014/main" id="{34B5DE23-BB49-D977-C671-1F64C913EDF3}"/>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5771393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Figure 2">
            <a:extLst>
              <a:ext uri="{FF2B5EF4-FFF2-40B4-BE49-F238E27FC236}">
                <a16:creationId xmlns:a16="http://schemas.microsoft.com/office/drawing/2014/main" id="{82AEFA9B-7AD7-011B-93E4-1FAF25675B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80" r="34958" b="4166"/>
          <a:stretch/>
        </p:blipFill>
        <p:spPr bwMode="auto">
          <a:xfrm>
            <a:off x="5027575" y="206496"/>
            <a:ext cx="6672262" cy="63884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6CB5B47-6A60-E4A1-84AF-53B94E4257AE}"/>
              </a:ext>
            </a:extLst>
          </p:cNvPr>
          <p:cNvSpPr txBox="1">
            <a:spLocks/>
          </p:cNvSpPr>
          <p:nvPr/>
        </p:nvSpPr>
        <p:spPr>
          <a:xfrm>
            <a:off x="192698" y="434207"/>
            <a:ext cx="4683373" cy="52673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700" dirty="0">
                <a:latin typeface="+mn-lt"/>
              </a:rPr>
              <a:t>There are </a:t>
            </a:r>
            <a:r>
              <a:rPr lang="en-US" sz="3700" b="1" dirty="0">
                <a:solidFill>
                  <a:srgbClr val="C00000"/>
                </a:solidFill>
                <a:latin typeface="+mn-lt"/>
              </a:rPr>
              <a:t>many barriers </a:t>
            </a:r>
            <a:r>
              <a:rPr lang="en-US" sz="3700" dirty="0">
                <a:latin typeface="+mn-lt"/>
              </a:rPr>
              <a:t>to cross-species transmission.</a:t>
            </a:r>
          </a:p>
          <a:p>
            <a:pPr algn="ctr"/>
            <a:endParaRPr lang="en-US" sz="3700" dirty="0">
              <a:latin typeface="+mn-lt"/>
            </a:endParaRPr>
          </a:p>
          <a:p>
            <a:pPr algn="ctr"/>
            <a:endParaRPr lang="en-US" sz="3700" dirty="0">
              <a:latin typeface="+mn-lt"/>
            </a:endParaRPr>
          </a:p>
          <a:p>
            <a:pPr algn="ctr"/>
            <a:r>
              <a:rPr lang="en-US" sz="3700" dirty="0">
                <a:latin typeface="+mn-lt"/>
              </a:rPr>
              <a:t>We can think of zoonosis as a series of </a:t>
            </a:r>
            <a:r>
              <a:rPr lang="en-US" sz="3700" b="1" dirty="0">
                <a:solidFill>
                  <a:srgbClr val="C00000"/>
                </a:solidFill>
                <a:latin typeface="+mn-lt"/>
              </a:rPr>
              <a:t>improbable events </a:t>
            </a:r>
            <a:r>
              <a:rPr lang="en-US" sz="3700" dirty="0">
                <a:latin typeface="+mn-lt"/>
              </a:rPr>
              <a:t>multiplied together.</a:t>
            </a:r>
            <a:endParaRPr lang="en-US" sz="3700" b="1" dirty="0">
              <a:solidFill>
                <a:srgbClr val="C00000"/>
              </a:solidFill>
              <a:latin typeface="+mn-lt"/>
            </a:endParaRPr>
          </a:p>
        </p:txBody>
      </p:sp>
      <p:sp>
        <p:nvSpPr>
          <p:cNvPr id="5" name="TextBox 4">
            <a:extLst>
              <a:ext uri="{FF2B5EF4-FFF2-40B4-BE49-F238E27FC236}">
                <a16:creationId xmlns:a16="http://schemas.microsoft.com/office/drawing/2014/main" id="{C39EAF11-96DA-8FEB-9380-7D5018BC385B}"/>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Tree>
    <p:extLst>
      <p:ext uri="{BB962C8B-B14F-4D97-AF65-F5344CB8AC3E}">
        <p14:creationId xmlns:p14="http://schemas.microsoft.com/office/powerpoint/2010/main" val="24004282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 3">
            <a:extLst>
              <a:ext uri="{FF2B5EF4-FFF2-40B4-BE49-F238E27FC236}">
                <a16:creationId xmlns:a16="http://schemas.microsoft.com/office/drawing/2014/main" id="{DDDAA7E4-9C13-C36A-CEAD-C6E23E81B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87"/>
          <a:stretch/>
        </p:blipFill>
        <p:spPr bwMode="auto">
          <a:xfrm>
            <a:off x="400050" y="333321"/>
            <a:ext cx="11391900" cy="5800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C6702B-DC63-16D2-9040-7E637CBA0922}"/>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
        <p:nvSpPr>
          <p:cNvPr id="5" name="Title 1">
            <a:extLst>
              <a:ext uri="{FF2B5EF4-FFF2-40B4-BE49-F238E27FC236}">
                <a16:creationId xmlns:a16="http://schemas.microsoft.com/office/drawing/2014/main" id="{D49DED96-0CBB-47E4-E5CD-FF674DD4818D}"/>
              </a:ext>
            </a:extLst>
          </p:cNvPr>
          <p:cNvSpPr txBox="1">
            <a:spLocks/>
          </p:cNvSpPr>
          <p:nvPr/>
        </p:nvSpPr>
        <p:spPr>
          <a:xfrm>
            <a:off x="1" y="5772252"/>
            <a:ext cx="59704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Bottlenecks to zoonotic transmission vary for different pathogens.</a:t>
            </a:r>
            <a:endParaRPr lang="en-US" sz="3000" b="1" dirty="0">
              <a:solidFill>
                <a:srgbClr val="C00000"/>
              </a:solidFill>
              <a:latin typeface="+mn-lt"/>
            </a:endParaRPr>
          </a:p>
        </p:txBody>
      </p:sp>
    </p:spTree>
    <p:extLst>
      <p:ext uri="{BB962C8B-B14F-4D97-AF65-F5344CB8AC3E}">
        <p14:creationId xmlns:p14="http://schemas.microsoft.com/office/powerpoint/2010/main" val="918460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55F5-CF5C-8E1E-9FE4-537022204EE9}"/>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Why do pathogens make us sick?</a:t>
            </a:r>
          </a:p>
        </p:txBody>
      </p:sp>
      <p:sp>
        <p:nvSpPr>
          <p:cNvPr id="3" name="Content Placeholder 2">
            <a:extLst>
              <a:ext uri="{FF2B5EF4-FFF2-40B4-BE49-F238E27FC236}">
                <a16:creationId xmlns:a16="http://schemas.microsoft.com/office/drawing/2014/main" id="{82D85196-2470-B1FC-8652-EB26039CAFE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57403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51" name="Title 1">
            <a:extLst>
              <a:ext uri="{FF2B5EF4-FFF2-40B4-BE49-F238E27FC236}">
                <a16:creationId xmlns:a16="http://schemas.microsoft.com/office/drawing/2014/main" id="{6983B89E-8318-6C4E-8037-5DD96DD41266}"/>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sp>
        <p:nvSpPr>
          <p:cNvPr id="2" name="Title 1">
            <a:extLst>
              <a:ext uri="{FF2B5EF4-FFF2-40B4-BE49-F238E27FC236}">
                <a16:creationId xmlns:a16="http://schemas.microsoft.com/office/drawing/2014/main" id="{7D06E1AA-5AC4-8339-CC93-5425758D25AD}"/>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2579757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5170B-2EE7-D273-5B6D-F081B0431B1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B659490-60C7-5E0B-8E68-EC389983418E}"/>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22" name="Rectangle 21">
                <a:extLst>
                  <a:ext uri="{FF2B5EF4-FFF2-40B4-BE49-F238E27FC236}">
                    <a16:creationId xmlns:a16="http://schemas.microsoft.com/office/drawing/2014/main" id="{4B659490-60C7-5E0B-8E68-EC389983418E}"/>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C2F49708-64BE-C738-873D-16DDD3E7CB2F}"/>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pic>
        <p:nvPicPr>
          <p:cNvPr id="44" name="Picture 43">
            <a:extLst>
              <a:ext uri="{FF2B5EF4-FFF2-40B4-BE49-F238E27FC236}">
                <a16:creationId xmlns:a16="http://schemas.microsoft.com/office/drawing/2014/main" id="{DAECA820-6536-B121-0D48-E350ADF1A5A6}"/>
              </a:ext>
            </a:extLst>
          </p:cNvPr>
          <p:cNvPicPr>
            <a:picLocks noChangeAspect="1"/>
          </p:cNvPicPr>
          <p:nvPr/>
        </p:nvPicPr>
        <p:blipFill>
          <a:blip r:embed="rId4"/>
          <a:stretch>
            <a:fillRect/>
          </a:stretch>
        </p:blipFill>
        <p:spPr>
          <a:xfrm>
            <a:off x="6132053" y="1457941"/>
            <a:ext cx="5397501" cy="4318000"/>
          </a:xfrm>
          <a:prstGeom prst="rect">
            <a:avLst/>
          </a:prstGeom>
        </p:spPr>
      </p:pic>
      <p:pic>
        <p:nvPicPr>
          <p:cNvPr id="45" name="Picture 44">
            <a:extLst>
              <a:ext uri="{FF2B5EF4-FFF2-40B4-BE49-F238E27FC236}">
                <a16:creationId xmlns:a16="http://schemas.microsoft.com/office/drawing/2014/main" id="{8A5B54EA-FEB8-E27B-88BF-B2C4080B9C29}"/>
              </a:ext>
            </a:extLst>
          </p:cNvPr>
          <p:cNvPicPr>
            <a:picLocks noChangeAspect="1"/>
          </p:cNvPicPr>
          <p:nvPr/>
        </p:nvPicPr>
        <p:blipFill>
          <a:blip r:embed="rId5"/>
          <a:stretch>
            <a:fillRect/>
          </a:stretch>
        </p:blipFill>
        <p:spPr>
          <a:xfrm>
            <a:off x="619682" y="1457941"/>
            <a:ext cx="5397500" cy="4318000"/>
          </a:xfrm>
          <a:prstGeom prst="rect">
            <a:avLst/>
          </a:prstGeom>
        </p:spPr>
      </p:pic>
      <p:sp>
        <p:nvSpPr>
          <p:cNvPr id="46" name="TextBox 45">
            <a:extLst>
              <a:ext uri="{FF2B5EF4-FFF2-40B4-BE49-F238E27FC236}">
                <a16:creationId xmlns:a16="http://schemas.microsoft.com/office/drawing/2014/main" id="{DD1B04D6-ED4C-7811-DDA7-73AD5732FDB1}"/>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spTree>
    <p:extLst>
      <p:ext uri="{BB962C8B-B14F-4D97-AF65-F5344CB8AC3E}">
        <p14:creationId xmlns:p14="http://schemas.microsoft.com/office/powerpoint/2010/main" val="21941281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9649206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Tree>
    <p:extLst>
      <p:ext uri="{BB962C8B-B14F-4D97-AF65-F5344CB8AC3E}">
        <p14:creationId xmlns:p14="http://schemas.microsoft.com/office/powerpoint/2010/main" val="33347258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6B88BB4-B0AB-1E70-1EFF-9EB496683739}"/>
              </a:ext>
            </a:extLst>
          </p:cNvPr>
          <p:cNvSpPr txBox="1"/>
          <p:nvPr/>
        </p:nvSpPr>
        <p:spPr>
          <a:xfrm>
            <a:off x="7024556" y="1513386"/>
            <a:ext cx="4853701" cy="1477328"/>
          </a:xfrm>
          <a:prstGeom prst="rect">
            <a:avLst/>
          </a:prstGeom>
          <a:noFill/>
        </p:spPr>
        <p:txBody>
          <a:bodyPr wrap="square">
            <a:spAutoFit/>
          </a:bodyPr>
          <a:lstStyle/>
          <a:p>
            <a:pPr algn="ctr"/>
            <a:r>
              <a:rPr lang="en-US" sz="3000" b="1" dirty="0">
                <a:solidFill>
                  <a:srgbClr val="C00000"/>
                </a:solidFill>
              </a:rPr>
              <a:t>Virulence</a:t>
            </a:r>
            <a:r>
              <a:rPr lang="en-US" sz="3000" dirty="0"/>
              <a:t>, then, is a by-product of a pathogen’s need to transmit for reproduction!</a:t>
            </a:r>
          </a:p>
        </p:txBody>
      </p:sp>
    </p:spTree>
    <p:extLst>
      <p:ext uri="{BB962C8B-B14F-4D97-AF65-F5344CB8AC3E}">
        <p14:creationId xmlns:p14="http://schemas.microsoft.com/office/powerpoint/2010/main" val="39340811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33" name="TextBox 32">
                  <a:extLst>
                    <a:ext uri="{FF2B5EF4-FFF2-40B4-BE49-F238E27FC236}">
                      <a16:creationId xmlns:a16="http://schemas.microsoft.com/office/drawing/2014/main" id="{99D11758-0BDF-AF4E-80E8-1FAF30E40636}"/>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8571" r="-25714"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35" name="TextBox 34">
                  <a:extLst>
                    <a:ext uri="{FF2B5EF4-FFF2-40B4-BE49-F238E27FC236}">
                      <a16:creationId xmlns:a16="http://schemas.microsoft.com/office/drawing/2014/main" id="{BC50DEE0-90CB-C646-BA59-373868C06C5B}"/>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40680650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19" name="TextBox 18">
                  <a:extLst>
                    <a:ext uri="{FF2B5EF4-FFF2-40B4-BE49-F238E27FC236}">
                      <a16:creationId xmlns:a16="http://schemas.microsoft.com/office/drawing/2014/main" id="{CBA09C47-AF8D-4243-C9F6-8055585DC11C}"/>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5714" r="-25714" b="-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20" name="TextBox 19">
                  <a:extLst>
                    <a:ext uri="{FF2B5EF4-FFF2-40B4-BE49-F238E27FC236}">
                      <a16:creationId xmlns:a16="http://schemas.microsoft.com/office/drawing/2014/main" id="{33AFB928-B325-ECC9-E906-124249732394}"/>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15" name="Straight Arrow Connector 14">
            <a:extLst>
              <a:ext uri="{FF2B5EF4-FFF2-40B4-BE49-F238E27FC236}">
                <a16:creationId xmlns:a16="http://schemas.microsoft.com/office/drawing/2014/main" id="{CC40B5B2-E425-551F-7929-6E9B7FD283D1}"/>
              </a:ext>
            </a:extLst>
          </p:cNvPr>
          <p:cNvCxnSpPr>
            <a:cxnSpLocks/>
          </p:cNvCxnSpPr>
          <p:nvPr/>
        </p:nvCxnSpPr>
        <p:spPr>
          <a:xfrm>
            <a:off x="6580729" y="5849127"/>
            <a:ext cx="1087420" cy="736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87C939B-EF78-043D-AADF-BBED597F0F24}"/>
              </a:ext>
            </a:extLst>
          </p:cNvPr>
          <p:cNvSpPr txBox="1">
            <a:spLocks/>
          </p:cNvSpPr>
          <p:nvPr/>
        </p:nvSpPr>
        <p:spPr>
          <a:xfrm>
            <a:off x="5346933" y="4380582"/>
            <a:ext cx="2783441" cy="893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Note that originally Anderson and May (1982) represented this link to virus density as acting on the disease recovery rate, though it is now more commonly expressed as a function of virulence!</a:t>
            </a:r>
          </a:p>
        </p:txBody>
      </p:sp>
    </p:spTree>
    <p:extLst>
      <p:ext uri="{BB962C8B-B14F-4D97-AF65-F5344CB8AC3E}">
        <p14:creationId xmlns:p14="http://schemas.microsoft.com/office/powerpoint/2010/main" val="37956557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6" name="Picture 5">
            <a:extLst>
              <a:ext uri="{FF2B5EF4-FFF2-40B4-BE49-F238E27FC236}">
                <a16:creationId xmlns:a16="http://schemas.microsoft.com/office/drawing/2014/main" id="{B310A175-8344-3C71-DBD3-CD5F337A454B}"/>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sp>
        <p:nvSpPr>
          <p:cNvPr id="7" name="Content Placeholder 2">
            <a:extLst>
              <a:ext uri="{FF2B5EF4-FFF2-40B4-BE49-F238E27FC236}">
                <a16:creationId xmlns:a16="http://schemas.microsoft.com/office/drawing/2014/main" id="{14C0DAF8-D4F4-38E0-D2E3-D129609C42D4}"/>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pic>
        <p:nvPicPr>
          <p:cNvPr id="10" name="Picture 9" descr="Chart, box and whisker chart&#10;&#10;Description automatically generated">
            <a:extLst>
              <a:ext uri="{FF2B5EF4-FFF2-40B4-BE49-F238E27FC236}">
                <a16:creationId xmlns:a16="http://schemas.microsoft.com/office/drawing/2014/main" id="{BD21EC44-E10C-2626-68D7-398F68706F58}"/>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Tree>
    <p:extLst>
      <p:ext uri="{BB962C8B-B14F-4D97-AF65-F5344CB8AC3E}">
        <p14:creationId xmlns:p14="http://schemas.microsoft.com/office/powerpoint/2010/main" val="3940065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3" name="Picture 2">
            <a:extLst>
              <a:ext uri="{FF2B5EF4-FFF2-40B4-BE49-F238E27FC236}">
                <a16:creationId xmlns:a16="http://schemas.microsoft.com/office/drawing/2014/main" id="{D23A5276-0CEE-7883-8B99-695559DD278C}"/>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34BB3419-9029-9AD4-6157-3DC7EAF14357}"/>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
        <p:nvSpPr>
          <p:cNvPr id="10" name="Rectangle 9">
            <a:extLst>
              <a:ext uri="{FF2B5EF4-FFF2-40B4-BE49-F238E27FC236}">
                <a16:creationId xmlns:a16="http://schemas.microsoft.com/office/drawing/2014/main" id="{349769BA-6D73-2D8E-175B-5AEDEDD1C6E6}"/>
              </a:ext>
            </a:extLst>
          </p:cNvPr>
          <p:cNvSpPr/>
          <p:nvPr/>
        </p:nvSpPr>
        <p:spPr>
          <a:xfrm>
            <a:off x="9863847" y="2029564"/>
            <a:ext cx="1650397" cy="1044377"/>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5478F-934A-F729-C289-74D1F30893AC}"/>
              </a:ext>
            </a:extLst>
          </p:cNvPr>
          <p:cNvSpPr/>
          <p:nvPr/>
        </p:nvSpPr>
        <p:spPr>
          <a:xfrm>
            <a:off x="5719864" y="625538"/>
            <a:ext cx="2704290" cy="2020386"/>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988673E5-6A3E-F6ED-8B31-9B486146D4FB}"/>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spTree>
    <p:extLst>
      <p:ext uri="{BB962C8B-B14F-4D97-AF65-F5344CB8AC3E}">
        <p14:creationId xmlns:p14="http://schemas.microsoft.com/office/powerpoint/2010/main" val="562786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426211-AE32-2FA5-7A0C-0C015630CAB8}"/>
              </a:ext>
            </a:extLst>
          </p:cNvPr>
          <p:cNvSpPr/>
          <p:nvPr/>
        </p:nvSpPr>
        <p:spPr>
          <a:xfrm>
            <a:off x="406079" y="1033943"/>
            <a:ext cx="11565371" cy="582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3598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217F20F-ABAA-29AF-56D9-E6761F0FB03A}"/>
              </a:ext>
            </a:extLst>
          </p:cNvPr>
          <p:cNvSpPr/>
          <p:nvPr/>
        </p:nvSpPr>
        <p:spPr>
          <a:xfrm>
            <a:off x="406079" y="3803374"/>
            <a:ext cx="4352927" cy="3054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9735DE-F699-AF89-32AF-20A8D3A2FB7D}"/>
              </a:ext>
            </a:extLst>
          </p:cNvPr>
          <p:cNvSpPr/>
          <p:nvPr/>
        </p:nvSpPr>
        <p:spPr>
          <a:xfrm>
            <a:off x="201847" y="3803374"/>
            <a:ext cx="7802466" cy="71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8705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324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1.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44.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58.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99.png"/></Relationships>
</file>

<file path=ppt/webextensions/webextension1.xml><?xml version="1.0" encoding="utf-8"?>
<we:webextension xmlns:we="http://schemas.microsoft.com/office/webextensions/webextension/2010/11" id="{A4EE27FD-7776-EF41-BA8C-50CE654C33B5}">
  <we:reference id="wa104218073" version="3.0.0.1" store="en-US" storeType="OMEX"/>
  <we:alternateReferences>
    <we:reference id="WA104218073" version="3.0.0.1" store="" storeType="OMEX"/>
  </we:alternateReferences>
  <we:properties>
    <we:property name="appSlideData" value="{&quot;slideId&quot;:3376,&quot;confidenceLevel&quot;:2}"/>
    <we:property name="url" value="&quot;multiple_choice_poll/vWOQKV229pkLvbWZj91cM&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0E03D5FF-6F3B-6845-8779-B55378D11BC3}">
  <we:reference id="wa104218073" version="3.0.0.1" store="en-US" storeType="OMEX"/>
  <we:alternateReferences>
    <we:reference id="WA104218073" version="3.0.0.1" store="" storeType="OMEX"/>
  </we:alternateReferences>
  <we:properties>
    <we:property name="appSlideData" value="{&quot;slideId&quot;:3285,&quot;confidenceLevel&quot;:2}"/>
    <we:property name="url" value="&quot;multiple_choice_poll/iWjQhtXRzDFHLiYuE4vqK&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C4A7CD05-79D2-BD4C-A2BD-0A3CD8933A17}">
  <we:reference id="wa104218073" version="3.0.0.1" store="en-US" storeType="OMEX"/>
  <we:alternateReferences>
    <we:reference id="WA104218073" version="3.0.0.1" store="" storeType="OMEX"/>
  </we:alternateReferences>
  <we:properties>
    <we:property name="appSlideData" value="{&quot;slideId&quot;:3374,&quot;confidenceLevel&quot;:2}"/>
    <we:property name="url" value="&quot;multiple_choice_poll/wpyKukmrekOLprs85qQLi&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A1E1FC83-30E3-BB42-9CBE-FEB7FC0A4BB2}">
  <we:reference id="wa104218073" version="3.0.0.1" store="en-US" storeType="OMEX"/>
  <we:alternateReferences>
    <we:reference id="WA104218073" version="3.0.0.1" store="" storeType="OMEX"/>
  </we:alternateReferences>
  <we:properties>
    <we:property name="appSlideData" value="{&quot;slideId&quot;:3375,&quot;confidenceLevel&quot;:2}"/>
    <we:property name="url" value="&quot;multiple_choice_poll/RgNZ1zAc0zv8KOEadKtra&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4256C81D-9B58-4C42-895E-C846B513C43E}">
  <we:reference id="wa104218073" version="3.0.0.1" store="en-US" storeType="OMEX"/>
  <we:alternateReferences>
    <we:reference id="WA104218073" version="3.0.0.1" store="" storeType="OMEX"/>
  </we:alternateReferences>
  <we:properties>
    <we:property name="appSlideData" value="{&quot;slideId&quot;:3288,&quot;confidenceLevel&quot;:2}"/>
    <we:property name="url" value="&quot;multiple_choice_poll/eEmQHTzWp92Pmpcb4bxNy&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76B305B3-6A47-7241-8AD4-BD374C6896BC}">
  <we:reference id="wa104218073" version="3.0.0.1" store="en-US" storeType="OMEX"/>
  <we:alternateReferences>
    <we:reference id="WA104218073" version="3.0.0.1" store="" storeType="OMEX"/>
  </we:alternateReferences>
  <we:properties>
    <we:property name="appSlideData" value="{&quot;slideId&quot;:3373,&quot;confidenceLevel&quot;:2}"/>
    <we:property name="url" value="&quot;multiple_choice_poll/OEISbbsEtALmIZVhoR5kG&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11651</TotalTime>
  <Words>10267</Words>
  <Application>Microsoft Macintosh PowerPoint</Application>
  <PresentationFormat>Widescreen</PresentationFormat>
  <Paragraphs>1373</Paragraphs>
  <Slides>137</Slides>
  <Notes>133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137</vt:i4>
      </vt:variant>
    </vt:vector>
  </HeadingPairs>
  <TitlesOfParts>
    <vt:vector size="147" baseType="lpstr">
      <vt:lpstr>Arial</vt:lpstr>
      <vt:lpstr>Calibri</vt:lpstr>
      <vt:lpstr>Calibri Light</vt:lpstr>
      <vt:lpstr>Cambria Math</vt:lpstr>
      <vt:lpstr>Franklin Gothic Medium</vt:lpstr>
      <vt:lpstr>Lucida Grande</vt:lpstr>
      <vt:lpstr>Symbol</vt:lpstr>
      <vt:lpstr>Times New Roman</vt:lpstr>
      <vt:lpstr>Office Theme</vt:lpstr>
      <vt:lpstr>Equation</vt:lpstr>
      <vt:lpstr>PowerPoint Presentation</vt:lpstr>
      <vt:lpstr>Fundamentals of Ecology</vt:lpstr>
      <vt:lpstr>Learning objectives from Lecture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Vaccination stems from a long history</vt:lpstr>
      <vt:lpstr>Vaccination stems from a long history</vt:lpstr>
      <vt:lpstr>Vaccination stems from a long history</vt:lpstr>
      <vt:lpstr>Vaccination stems from a long history</vt:lpstr>
      <vt:lpstr>Vaccination stems from a long history</vt:lpstr>
      <vt:lpstr>Vaccination stems from a long history</vt:lpstr>
      <vt:lpstr>Only two global vaccination success stories</vt:lpstr>
      <vt:lpstr>Only two global vaccination success stories</vt:lpstr>
      <vt:lpstr>Remember those trophic cascades…</vt:lpstr>
      <vt:lpstr>The pace of vaccine development has accelerated drastically</vt:lpstr>
      <vt:lpstr>But we still lack vaccines for several important diseases.</vt:lpstr>
      <vt:lpstr>Challenges to Vaccination</vt:lpstr>
      <vt:lpstr>Challenges to Vaccination</vt:lpstr>
      <vt:lpstr>Challenges to Vaccination</vt:lpstr>
      <vt:lpstr>Challenges to Vaccination</vt:lpstr>
      <vt:lpstr>Challenges to Vaccination</vt:lpstr>
      <vt:lpstr>Challenges to Vaccination</vt:lpstr>
      <vt:lpstr>PowerPoint Presentation</vt:lpstr>
      <vt:lpstr>Challenges to Vaccination</vt:lpstr>
      <vt:lpstr>PowerPoint Presentation</vt:lpstr>
      <vt:lpstr>PowerPoint Presentation</vt:lpstr>
      <vt:lpstr>CCS is the minimum number of hosts needed to sustain endemic transmission of a pathogen indefinitely into the future.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Malaria</vt:lpstr>
      <vt:lpstr>Malaria</vt:lpstr>
      <vt:lpstr>Malaria</vt:lpstr>
      <vt:lpstr>Malaria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to malaria elimination</vt:lpstr>
      <vt:lpstr>Challenges to malaria elimination</vt:lpstr>
      <vt:lpstr>Challenges to malaria elimination</vt:lpstr>
      <vt:lpstr>Challenges to malaria elimination</vt:lpstr>
      <vt:lpstr>Challenges to malaria elimination</vt:lpstr>
      <vt:lpstr>PowerPoint Presentation</vt:lpstr>
      <vt:lpstr>PowerPoint Presentation</vt:lpstr>
      <vt:lpstr>Zoonoses are pathogens transmitted from a wildlife reservoir to a spillover human host.</vt:lpstr>
      <vt:lpstr>Zoonoses are pathogens transmitted from a wildlife reservoir to a spillover human host.</vt:lpstr>
      <vt:lpstr>Zoonoses are pathogens transmitted from a wildlife reservoir to a spillover human host.</vt:lpstr>
      <vt:lpstr>Zoonoses are pathogens transmitted from a wildlife reservoir to a spillover human host.</vt:lpstr>
      <vt:lpstr>Spillover is the term used to describe pathogen transmission between any two different species.</vt:lpstr>
      <vt:lpstr>Spillover is the term used to describe pathogen transmission between any two different species.</vt:lpstr>
      <vt:lpstr>Spillback is the term used to describe pathogen transmission back to a reservoir host from a spillover host. </vt:lpstr>
      <vt:lpstr>Spillback is the term used to describe pathogen transmission back to a reservoir host from a spillover host. </vt:lpstr>
      <vt:lpstr>Spillback occurs among wildlife as well.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pathogens make us sick?</vt:lpstr>
      <vt:lpstr>Why do pathogens make us sick?</vt:lpstr>
      <vt:lpstr>Why do pathogens make us sick?</vt:lpstr>
      <vt:lpstr>Why do pathogens make us sick?</vt:lpstr>
      <vt:lpstr>Why do pathogens make us sick?</vt:lpstr>
      <vt:lpstr>Why do pathogens make us sick?</vt:lpstr>
      <vt:lpstr>Why do pathogens make us sick?</vt:lpstr>
      <vt:lpstr>PowerPoint Presentation</vt:lpstr>
      <vt:lpstr>PowerPoint Presentation</vt:lpstr>
      <vt:lpstr>The virulence case study of rabbit Myxoma virus</vt:lpstr>
      <vt:lpstr>The virulence case study of rabbit Myxoma virus</vt:lpstr>
      <vt:lpstr>The virulence case study of rabbit Myxoma virus</vt:lpstr>
      <vt:lpstr>Myxoma virus evolved to intermediate virulence in just a single year.</vt:lpstr>
      <vt:lpstr>For Myxoma virus, intermediate virulence evolution resulted from optimization of the tradeoffs between virulence and transmission.</vt:lpstr>
      <vt:lpstr>Another classic transmission-virulence tradeoff:  parasites of monarch butterflies</vt:lpstr>
      <vt:lpstr>PowerPoint Presentation</vt:lpstr>
      <vt:lpstr>Another classic transmission-virulence tradeoff:  parasites of monarch butterflies</vt:lpstr>
      <vt:lpstr>Limitations of the tradeoff model</vt:lpstr>
      <vt:lpstr>Limitations of the tradeoff model</vt:lpstr>
      <vt:lpstr>Limitations of the tradeoff model</vt:lpstr>
      <vt:lpstr>Sometimes, virulence is the result of the host’s immune response, rather than the direct impact of the parasite itself</vt:lpstr>
      <vt:lpstr>Limitations of the tradeoff model</vt:lpstr>
      <vt:lpstr>Limitations of the tradeoff model</vt:lpstr>
      <vt:lpstr>Spatial structuring generally favors reduced pathogen virulence.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111</cp:revision>
  <cp:lastPrinted>2025-02-26T18:44:47Z</cp:lastPrinted>
  <dcterms:created xsi:type="dcterms:W3CDTF">2023-01-31T15:30:55Z</dcterms:created>
  <dcterms:modified xsi:type="dcterms:W3CDTF">2025-02-26T18:48:29Z</dcterms:modified>
</cp:coreProperties>
</file>